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6"/>
  </p:notesMasterIdLst>
  <p:handoutMasterIdLst>
    <p:handoutMasterId r:id="rId17"/>
  </p:handoutMasterIdLst>
  <p:sldIdLst>
    <p:sldId id="257" r:id="rId3"/>
    <p:sldId id="333" r:id="rId4"/>
    <p:sldId id="341" r:id="rId5"/>
    <p:sldId id="331" r:id="rId6"/>
    <p:sldId id="303" r:id="rId7"/>
    <p:sldId id="348" r:id="rId8"/>
    <p:sldId id="334" r:id="rId9"/>
    <p:sldId id="340" r:id="rId10"/>
    <p:sldId id="345" r:id="rId11"/>
    <p:sldId id="338" r:id="rId12"/>
    <p:sldId id="339" r:id="rId13"/>
    <p:sldId id="347" r:id="rId14"/>
    <p:sldId id="346" r:id="rId15"/>
  </p:sldIdLst>
  <p:sldSz cx="9144000" cy="6858000" type="screen4x3"/>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373F"/>
    <a:srgbClr val="5B5E60"/>
    <a:srgbClr val="FFFFFE"/>
    <a:srgbClr val="6266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766" autoAdjust="0"/>
  </p:normalViewPr>
  <p:slideViewPr>
    <p:cSldViewPr snapToGrid="0" snapToObjects="1">
      <p:cViewPr varScale="1">
        <p:scale>
          <a:sx n="101" d="100"/>
          <a:sy n="101" d="100"/>
        </p:scale>
        <p:origin x="1914"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C5B702CC-9B3A-42CC-8326-F58E7F894EA7}" type="datetimeFigureOut">
              <a:rPr lang="en-GB" smtClean="0"/>
              <a:t>13/03/2020</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0C09DFCE-C8C6-4FEC-96F4-AB952449305C}" type="slidenum">
              <a:rPr lang="en-GB" smtClean="0"/>
              <a:t>‹#›</a:t>
            </a:fld>
            <a:endParaRPr lang="en-GB"/>
          </a:p>
        </p:txBody>
      </p:sp>
    </p:spTree>
    <p:extLst>
      <p:ext uri="{BB962C8B-B14F-4D97-AF65-F5344CB8AC3E}">
        <p14:creationId xmlns:p14="http://schemas.microsoft.com/office/powerpoint/2010/main" val="34524305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ED553AC1-DF60-4CAB-80ED-E6793830E415}" type="datetimeFigureOut">
              <a:rPr lang="en-GB" smtClean="0"/>
              <a:t>13/03/2020</a:t>
            </a:fld>
            <a:endParaRPr lang="en-GB"/>
          </a:p>
        </p:txBody>
      </p:sp>
      <p:sp>
        <p:nvSpPr>
          <p:cNvPr id="4" name="Slide Image Placeholder 3"/>
          <p:cNvSpPr>
            <a:spLocks noGrp="1" noRot="1" noChangeAspect="1"/>
          </p:cNvSpPr>
          <p:nvPr>
            <p:ph type="sldImg" idx="2"/>
          </p:nvPr>
        </p:nvSpPr>
        <p:spPr>
          <a:xfrm>
            <a:off x="1168400" y="1243013"/>
            <a:ext cx="4471988"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29C62ED5-2F63-49C1-8772-BF2F877A0244}" type="slidenum">
              <a:rPr lang="en-GB" smtClean="0"/>
              <a:t>‹#›</a:t>
            </a:fld>
            <a:endParaRPr lang="en-GB"/>
          </a:p>
        </p:txBody>
      </p:sp>
    </p:spTree>
    <p:extLst>
      <p:ext uri="{BB962C8B-B14F-4D97-AF65-F5344CB8AC3E}">
        <p14:creationId xmlns:p14="http://schemas.microsoft.com/office/powerpoint/2010/main" val="85867685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805781/Relationships_Education__Relationships_and_Sex_Education__RSE__and_Health_Education.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805781/Relationships_Education__Relationships_and_Sex_Education__RSE__and_Health_Education.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Relationships Education will put in place the building blocks needed for positive and safe relationships, including with family, friends and online. </a:t>
            </a:r>
          </a:p>
          <a:p>
            <a:r>
              <a:rPr lang="en-GB" dirty="0" smtClean="0"/>
              <a:t>Your child will be taught what a relationship is, what friendship is, what family means and who can support them. In an age-appropriate way, your child’s school will cover how to treat each other with kindness, consideration and respect. </a:t>
            </a:r>
          </a:p>
          <a:p>
            <a:endParaRPr lang="en-GB" dirty="0" smtClean="0"/>
          </a:p>
          <a:p>
            <a:r>
              <a:rPr lang="en-GB" dirty="0" smtClean="0"/>
              <a:t>For more details on the guidance,</a:t>
            </a:r>
            <a:r>
              <a:rPr lang="en-GB" baseline="0" dirty="0" smtClean="0"/>
              <a:t> please see </a:t>
            </a:r>
            <a:r>
              <a:rPr lang="en-GB" sz="1200" kern="1200" dirty="0" smtClean="0">
                <a:solidFill>
                  <a:schemeClr val="tx1"/>
                </a:solidFill>
                <a:effectLst/>
                <a:latin typeface="+mn-lt"/>
                <a:ea typeface="+mn-ea"/>
                <a:cs typeface="+mn-cs"/>
              </a:rPr>
              <a:t>pages 25-29 of the following guidance document:</a:t>
            </a:r>
          </a:p>
          <a:p>
            <a:r>
              <a:rPr lang="en-GB" sz="1200" b="1" u="sng" kern="1200" dirty="0" smtClean="0">
                <a:solidFill>
                  <a:schemeClr val="tx1"/>
                </a:solidFill>
                <a:effectLst/>
                <a:latin typeface="+mn-lt"/>
                <a:ea typeface="+mn-ea"/>
                <a:cs typeface="+mn-cs"/>
                <a:hlinkClick r:id="rId3"/>
              </a:rPr>
              <a:t>https://assets.publishing.service.gov.uk/government/uploads/system/uploads/attachment_data/file/805781/Relationships_Education__Relationships_and_Sex_Education__RSE__and_Health_Education.pdf</a:t>
            </a:r>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856972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Health Education aims to give your child the information they need to make good decisions about their own health and wellbeing, to recognise issues in themselves and others, and to seek support as early as possible when issues arise. </a:t>
            </a:r>
          </a:p>
          <a:p>
            <a:endParaRPr lang="en-GB" dirty="0" smtClean="0"/>
          </a:p>
          <a:p>
            <a:r>
              <a:rPr lang="en-GB" dirty="0" smtClean="0"/>
              <a:t>For more details on the guidance,</a:t>
            </a:r>
            <a:r>
              <a:rPr lang="en-GB" baseline="0" dirty="0" smtClean="0"/>
              <a:t> please see </a:t>
            </a:r>
            <a:r>
              <a:rPr lang="en-GB" sz="1200" kern="1200" dirty="0" smtClean="0">
                <a:solidFill>
                  <a:schemeClr val="tx1"/>
                </a:solidFill>
                <a:effectLst/>
                <a:latin typeface="+mn-lt"/>
                <a:ea typeface="+mn-ea"/>
                <a:cs typeface="+mn-cs"/>
              </a:rPr>
              <a:t>pages 35-38 of the following guidance document:</a:t>
            </a:r>
          </a:p>
          <a:p>
            <a:r>
              <a:rPr lang="en-GB" sz="1200" b="1" u="sng" kern="1200" dirty="0" smtClean="0">
                <a:solidFill>
                  <a:schemeClr val="tx1"/>
                </a:solidFill>
                <a:effectLst/>
                <a:latin typeface="+mn-lt"/>
                <a:ea typeface="+mn-ea"/>
                <a:cs typeface="+mn-cs"/>
                <a:hlinkClick r:id="rId3"/>
              </a:rPr>
              <a:t>https://assets.publishing.service.gov.uk/government/uploads/system/uploads/attachment_data/file/805781/Relationships_Education__Relationships_and_Sex_Education__RSE__and_Health_Education.pdf</a:t>
            </a:r>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dirty="0"/>
          </a:p>
        </p:txBody>
      </p:sp>
    </p:spTree>
    <p:extLst>
      <p:ext uri="{BB962C8B-B14F-4D97-AF65-F5344CB8AC3E}">
        <p14:creationId xmlns:p14="http://schemas.microsoft.com/office/powerpoint/2010/main" val="3795808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The new legislation brought in through the Children and Social Work Act 2017 will bring about some important changes in relation to parental rights to withdraw children from school RSE:</a:t>
            </a:r>
          </a:p>
          <a:p>
            <a:endParaRPr lang="en-GB" dirty="0"/>
          </a:p>
        </p:txBody>
      </p:sp>
    </p:spTree>
    <p:extLst>
      <p:ext uri="{BB962C8B-B14F-4D97-AF65-F5344CB8AC3E}">
        <p14:creationId xmlns:p14="http://schemas.microsoft.com/office/powerpoint/2010/main" val="2541426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Effective RSE is a partnership between parents and schools. Parents need to be given adequate information about what is taught and when. School-home communication about RSE should start early so that parents can anticipate topics covered at school and make their own timely input or follow up at home. And parents have just as much right to expect good quality teaching in RSE as in other subjects.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To fully meet the needs of children and young people there is a need for proactive support for parents and carers to have an active role in providing RSE at home, and improved and ongoing home-school RSE communication can make an important contribution to this.</a:t>
            </a:r>
          </a:p>
          <a:p>
            <a:endParaRPr lang="en-GB" dirty="0"/>
          </a:p>
        </p:txBody>
      </p:sp>
    </p:spTree>
    <p:extLst>
      <p:ext uri="{BB962C8B-B14F-4D97-AF65-F5344CB8AC3E}">
        <p14:creationId xmlns:p14="http://schemas.microsoft.com/office/powerpoint/2010/main" val="4195041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24569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smtClean="0"/>
              <a:t>Handout available to parents explaining RSE delivery in schools, the purpose and outlining the content. </a:t>
            </a:r>
          </a:p>
          <a:p>
            <a:endParaRPr lang="en-GB"/>
          </a:p>
        </p:txBody>
      </p:sp>
    </p:spTree>
    <p:extLst>
      <p:ext uri="{BB962C8B-B14F-4D97-AF65-F5344CB8AC3E}">
        <p14:creationId xmlns:p14="http://schemas.microsoft.com/office/powerpoint/2010/main" val="3304970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8E670F2-912D-4D4A-AF9D-8818DBF891AE}" type="datetimeFigureOut">
              <a:rPr lang="en-US" smtClean="0"/>
              <a:t>3/13/2020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95BAEC2-7297-1A41-A05F-079B30D11966}" type="slidenum">
              <a:rPr lang="en-US" smtClean="0"/>
              <a:t>‹#›</a:t>
            </a:fld>
            <a:endParaRPr lang="en-US"/>
          </a:p>
        </p:txBody>
      </p:sp>
    </p:spTree>
    <p:extLst>
      <p:ext uri="{BB962C8B-B14F-4D97-AF65-F5344CB8AC3E}">
        <p14:creationId xmlns:p14="http://schemas.microsoft.com/office/powerpoint/2010/main" val="2669396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8E670F2-912D-4D4A-AF9D-8818DBF891AE}" type="datetimeFigureOut">
              <a:rPr lang="en-US" smtClean="0"/>
              <a:t>3/13/2020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95BAEC2-7297-1A41-A05F-079B30D11966}" type="slidenum">
              <a:rPr lang="en-US" smtClean="0"/>
              <a:t>‹#›</a:t>
            </a:fld>
            <a:endParaRPr lang="en-US"/>
          </a:p>
        </p:txBody>
      </p:sp>
    </p:spTree>
    <p:extLst>
      <p:ext uri="{BB962C8B-B14F-4D97-AF65-F5344CB8AC3E}">
        <p14:creationId xmlns:p14="http://schemas.microsoft.com/office/powerpoint/2010/main" val="605228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8E670F2-912D-4D4A-AF9D-8818DBF891AE}" type="datetimeFigureOut">
              <a:rPr lang="en-US" smtClean="0"/>
              <a:t>3/13/2020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95BAEC2-7297-1A41-A05F-079B30D11966}" type="slidenum">
              <a:rPr lang="en-US" smtClean="0"/>
              <a:t>‹#›</a:t>
            </a:fld>
            <a:endParaRPr lang="en-US"/>
          </a:p>
        </p:txBody>
      </p:sp>
    </p:spTree>
    <p:extLst>
      <p:ext uri="{BB962C8B-B14F-4D97-AF65-F5344CB8AC3E}">
        <p14:creationId xmlns:p14="http://schemas.microsoft.com/office/powerpoint/2010/main" val="1525356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D35156D-E605-7D47-94E6-56DFBAFDBD8F}" type="datetimeFigureOut">
              <a:rPr lang="en-US" smtClean="0"/>
              <a:t>3/13/2020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ED569BD-12D3-E243-8FEE-D8BB6B5D154B}" type="slidenum">
              <a:rPr lang="en-US" smtClean="0"/>
              <a:t>‹#›</a:t>
            </a:fld>
            <a:endParaRPr lang="en-US"/>
          </a:p>
        </p:txBody>
      </p:sp>
    </p:spTree>
    <p:extLst>
      <p:ext uri="{BB962C8B-B14F-4D97-AF65-F5344CB8AC3E}">
        <p14:creationId xmlns:p14="http://schemas.microsoft.com/office/powerpoint/2010/main" val="1918431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D35156D-E605-7D47-94E6-56DFBAFDBD8F}" type="datetimeFigureOut">
              <a:rPr lang="en-US" smtClean="0"/>
              <a:t>3/13/2020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ED569BD-12D3-E243-8FEE-D8BB6B5D154B}" type="slidenum">
              <a:rPr lang="en-US" smtClean="0"/>
              <a:t>‹#›</a:t>
            </a:fld>
            <a:endParaRPr lang="en-US"/>
          </a:p>
        </p:txBody>
      </p:sp>
    </p:spTree>
    <p:extLst>
      <p:ext uri="{BB962C8B-B14F-4D97-AF65-F5344CB8AC3E}">
        <p14:creationId xmlns:p14="http://schemas.microsoft.com/office/powerpoint/2010/main" val="4053037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D35156D-E605-7D47-94E6-56DFBAFDBD8F}" type="datetimeFigureOut">
              <a:rPr lang="en-US" smtClean="0"/>
              <a:t>3/13/2020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ED569BD-12D3-E243-8FEE-D8BB6B5D154B}" type="slidenum">
              <a:rPr lang="en-US" smtClean="0"/>
              <a:t>‹#›</a:t>
            </a:fld>
            <a:endParaRPr lang="en-US"/>
          </a:p>
        </p:txBody>
      </p:sp>
    </p:spTree>
    <p:extLst>
      <p:ext uri="{BB962C8B-B14F-4D97-AF65-F5344CB8AC3E}">
        <p14:creationId xmlns:p14="http://schemas.microsoft.com/office/powerpoint/2010/main" val="2900998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D35156D-E605-7D47-94E6-56DFBAFDBD8F}" type="datetimeFigureOut">
              <a:rPr lang="en-US" smtClean="0"/>
              <a:t>3/13/2020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ED569BD-12D3-E243-8FEE-D8BB6B5D154B}" type="slidenum">
              <a:rPr lang="en-US" smtClean="0"/>
              <a:t>‹#›</a:t>
            </a:fld>
            <a:endParaRPr lang="en-US"/>
          </a:p>
        </p:txBody>
      </p:sp>
    </p:spTree>
    <p:extLst>
      <p:ext uri="{BB962C8B-B14F-4D97-AF65-F5344CB8AC3E}">
        <p14:creationId xmlns:p14="http://schemas.microsoft.com/office/powerpoint/2010/main" val="3215695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D35156D-E605-7D47-94E6-56DFBAFDBD8F}" type="datetimeFigureOut">
              <a:rPr lang="en-US" smtClean="0"/>
              <a:t>3/13/2020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ED569BD-12D3-E243-8FEE-D8BB6B5D154B}" type="slidenum">
              <a:rPr lang="en-US" smtClean="0"/>
              <a:t>‹#›</a:t>
            </a:fld>
            <a:endParaRPr lang="en-US"/>
          </a:p>
        </p:txBody>
      </p:sp>
    </p:spTree>
    <p:extLst>
      <p:ext uri="{BB962C8B-B14F-4D97-AF65-F5344CB8AC3E}">
        <p14:creationId xmlns:p14="http://schemas.microsoft.com/office/powerpoint/2010/main" val="4124547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D35156D-E605-7D47-94E6-56DFBAFDBD8F}" type="datetimeFigureOut">
              <a:rPr lang="en-US" smtClean="0"/>
              <a:t>3/13/2020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ED569BD-12D3-E243-8FEE-D8BB6B5D154B}" type="slidenum">
              <a:rPr lang="en-US" smtClean="0"/>
              <a:t>‹#›</a:t>
            </a:fld>
            <a:endParaRPr lang="en-US"/>
          </a:p>
        </p:txBody>
      </p:sp>
    </p:spTree>
    <p:extLst>
      <p:ext uri="{BB962C8B-B14F-4D97-AF65-F5344CB8AC3E}">
        <p14:creationId xmlns:p14="http://schemas.microsoft.com/office/powerpoint/2010/main" val="3751297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D35156D-E605-7D47-94E6-56DFBAFDBD8F}" type="datetimeFigureOut">
              <a:rPr lang="en-US" smtClean="0"/>
              <a:t>3/13/2020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ED569BD-12D3-E243-8FEE-D8BB6B5D154B}" type="slidenum">
              <a:rPr lang="en-US" smtClean="0"/>
              <a:t>‹#›</a:t>
            </a:fld>
            <a:endParaRPr lang="en-US"/>
          </a:p>
        </p:txBody>
      </p:sp>
    </p:spTree>
    <p:extLst>
      <p:ext uri="{BB962C8B-B14F-4D97-AF65-F5344CB8AC3E}">
        <p14:creationId xmlns:p14="http://schemas.microsoft.com/office/powerpoint/2010/main" val="3400279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D35156D-E605-7D47-94E6-56DFBAFDBD8F}" type="datetimeFigureOut">
              <a:rPr lang="en-US" smtClean="0"/>
              <a:t>3/13/2020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ED569BD-12D3-E243-8FEE-D8BB6B5D154B}" type="slidenum">
              <a:rPr lang="en-US" smtClean="0"/>
              <a:t>‹#›</a:t>
            </a:fld>
            <a:endParaRPr lang="en-US"/>
          </a:p>
        </p:txBody>
      </p:sp>
    </p:spTree>
    <p:extLst>
      <p:ext uri="{BB962C8B-B14F-4D97-AF65-F5344CB8AC3E}">
        <p14:creationId xmlns:p14="http://schemas.microsoft.com/office/powerpoint/2010/main" val="2244230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8E670F2-912D-4D4A-AF9D-8818DBF891AE}" type="datetimeFigureOut">
              <a:rPr lang="en-US" smtClean="0"/>
              <a:t>3/13/2020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95BAEC2-7297-1A41-A05F-079B30D11966}" type="slidenum">
              <a:rPr lang="en-US" smtClean="0"/>
              <a:t>‹#›</a:t>
            </a:fld>
            <a:endParaRPr lang="en-US"/>
          </a:p>
        </p:txBody>
      </p:sp>
    </p:spTree>
    <p:extLst>
      <p:ext uri="{BB962C8B-B14F-4D97-AF65-F5344CB8AC3E}">
        <p14:creationId xmlns:p14="http://schemas.microsoft.com/office/powerpoint/2010/main" val="2009964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D35156D-E605-7D47-94E6-56DFBAFDBD8F}" type="datetimeFigureOut">
              <a:rPr lang="en-US" smtClean="0"/>
              <a:t>3/13/2020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ED569BD-12D3-E243-8FEE-D8BB6B5D154B}" type="slidenum">
              <a:rPr lang="en-US" smtClean="0"/>
              <a:t>‹#›</a:t>
            </a:fld>
            <a:endParaRPr lang="en-US"/>
          </a:p>
        </p:txBody>
      </p:sp>
    </p:spTree>
    <p:extLst>
      <p:ext uri="{BB962C8B-B14F-4D97-AF65-F5344CB8AC3E}">
        <p14:creationId xmlns:p14="http://schemas.microsoft.com/office/powerpoint/2010/main" val="2864967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D35156D-E605-7D47-94E6-56DFBAFDBD8F}" type="datetimeFigureOut">
              <a:rPr lang="en-US" smtClean="0"/>
              <a:t>3/13/2020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ED569BD-12D3-E243-8FEE-D8BB6B5D154B}" type="slidenum">
              <a:rPr lang="en-US" smtClean="0"/>
              <a:t>‹#›</a:t>
            </a:fld>
            <a:endParaRPr lang="en-US"/>
          </a:p>
        </p:txBody>
      </p:sp>
    </p:spTree>
    <p:extLst>
      <p:ext uri="{BB962C8B-B14F-4D97-AF65-F5344CB8AC3E}">
        <p14:creationId xmlns:p14="http://schemas.microsoft.com/office/powerpoint/2010/main" val="2720785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D35156D-E605-7D47-94E6-56DFBAFDBD8F}" type="datetimeFigureOut">
              <a:rPr lang="en-US" smtClean="0"/>
              <a:t>3/13/2020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ED569BD-12D3-E243-8FEE-D8BB6B5D154B}" type="slidenum">
              <a:rPr lang="en-US" smtClean="0"/>
              <a:t>‹#›</a:t>
            </a:fld>
            <a:endParaRPr lang="en-US"/>
          </a:p>
        </p:txBody>
      </p:sp>
    </p:spTree>
    <p:extLst>
      <p:ext uri="{BB962C8B-B14F-4D97-AF65-F5344CB8AC3E}">
        <p14:creationId xmlns:p14="http://schemas.microsoft.com/office/powerpoint/2010/main" val="1624284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8E670F2-912D-4D4A-AF9D-8818DBF891AE}" type="datetimeFigureOut">
              <a:rPr lang="en-US" smtClean="0"/>
              <a:t>3/13/2020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95BAEC2-7297-1A41-A05F-079B30D11966}" type="slidenum">
              <a:rPr lang="en-US" smtClean="0"/>
              <a:t>‹#›</a:t>
            </a:fld>
            <a:endParaRPr lang="en-US"/>
          </a:p>
        </p:txBody>
      </p:sp>
    </p:spTree>
    <p:extLst>
      <p:ext uri="{BB962C8B-B14F-4D97-AF65-F5344CB8AC3E}">
        <p14:creationId xmlns:p14="http://schemas.microsoft.com/office/powerpoint/2010/main" val="274964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8E670F2-912D-4D4A-AF9D-8818DBF891AE}" type="datetimeFigureOut">
              <a:rPr lang="en-US" smtClean="0"/>
              <a:t>3/13/2020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95BAEC2-7297-1A41-A05F-079B30D11966}" type="slidenum">
              <a:rPr lang="en-US" smtClean="0"/>
              <a:t>‹#›</a:t>
            </a:fld>
            <a:endParaRPr lang="en-US"/>
          </a:p>
        </p:txBody>
      </p:sp>
    </p:spTree>
    <p:extLst>
      <p:ext uri="{BB962C8B-B14F-4D97-AF65-F5344CB8AC3E}">
        <p14:creationId xmlns:p14="http://schemas.microsoft.com/office/powerpoint/2010/main" val="3297831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8E670F2-912D-4D4A-AF9D-8818DBF891AE}" type="datetimeFigureOut">
              <a:rPr lang="en-US" smtClean="0"/>
              <a:t>3/13/2020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95BAEC2-7297-1A41-A05F-079B30D11966}" type="slidenum">
              <a:rPr lang="en-US" smtClean="0"/>
              <a:t>‹#›</a:t>
            </a:fld>
            <a:endParaRPr lang="en-US"/>
          </a:p>
        </p:txBody>
      </p:sp>
    </p:spTree>
    <p:extLst>
      <p:ext uri="{BB962C8B-B14F-4D97-AF65-F5344CB8AC3E}">
        <p14:creationId xmlns:p14="http://schemas.microsoft.com/office/powerpoint/2010/main" val="191331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8E670F2-912D-4D4A-AF9D-8818DBF891AE}" type="datetimeFigureOut">
              <a:rPr lang="en-US" smtClean="0"/>
              <a:t>3/13/2020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95BAEC2-7297-1A41-A05F-079B30D11966}" type="slidenum">
              <a:rPr lang="en-US" smtClean="0"/>
              <a:t>‹#›</a:t>
            </a:fld>
            <a:endParaRPr lang="en-US"/>
          </a:p>
        </p:txBody>
      </p:sp>
    </p:spTree>
    <p:extLst>
      <p:ext uri="{BB962C8B-B14F-4D97-AF65-F5344CB8AC3E}">
        <p14:creationId xmlns:p14="http://schemas.microsoft.com/office/powerpoint/2010/main" val="2063449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8E670F2-912D-4D4A-AF9D-8818DBF891AE}" type="datetimeFigureOut">
              <a:rPr lang="en-US" smtClean="0"/>
              <a:t>3/13/2020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95BAEC2-7297-1A41-A05F-079B30D11966}" type="slidenum">
              <a:rPr lang="en-US" smtClean="0"/>
              <a:t>‹#›</a:t>
            </a:fld>
            <a:endParaRPr lang="en-US"/>
          </a:p>
        </p:txBody>
      </p:sp>
    </p:spTree>
    <p:extLst>
      <p:ext uri="{BB962C8B-B14F-4D97-AF65-F5344CB8AC3E}">
        <p14:creationId xmlns:p14="http://schemas.microsoft.com/office/powerpoint/2010/main" val="795302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8E670F2-912D-4D4A-AF9D-8818DBF891AE}" type="datetimeFigureOut">
              <a:rPr lang="en-US" smtClean="0"/>
              <a:t>3/13/2020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95BAEC2-7297-1A41-A05F-079B30D11966}" type="slidenum">
              <a:rPr lang="en-US" smtClean="0"/>
              <a:t>‹#›</a:t>
            </a:fld>
            <a:endParaRPr lang="en-US"/>
          </a:p>
        </p:txBody>
      </p:sp>
    </p:spTree>
    <p:extLst>
      <p:ext uri="{BB962C8B-B14F-4D97-AF65-F5344CB8AC3E}">
        <p14:creationId xmlns:p14="http://schemas.microsoft.com/office/powerpoint/2010/main" val="3169636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8E670F2-912D-4D4A-AF9D-8818DBF891AE}" type="datetimeFigureOut">
              <a:rPr lang="en-US" smtClean="0"/>
              <a:t>3/13/2020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95BAEC2-7297-1A41-A05F-079B30D11966}" type="slidenum">
              <a:rPr lang="en-US" smtClean="0"/>
              <a:t>‹#›</a:t>
            </a:fld>
            <a:endParaRPr lang="en-US"/>
          </a:p>
        </p:txBody>
      </p:sp>
    </p:spTree>
    <p:extLst>
      <p:ext uri="{BB962C8B-B14F-4D97-AF65-F5344CB8AC3E}">
        <p14:creationId xmlns:p14="http://schemas.microsoft.com/office/powerpoint/2010/main" val="2868288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523038"/>
            <a:ext cx="9144000" cy="353104"/>
          </a:xfrm>
          <a:prstGeom prst="rect">
            <a:avLst/>
          </a:prstGeom>
          <a:solidFill>
            <a:srgbClr val="5B5E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BC landscape tab.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911275" y="5880040"/>
            <a:ext cx="1920240" cy="1146048"/>
          </a:xfrm>
          <a:prstGeom prst="rect">
            <a:avLst/>
          </a:prstGeom>
        </p:spPr>
      </p:pic>
    </p:spTree>
    <p:extLst>
      <p:ext uri="{BB962C8B-B14F-4D97-AF65-F5344CB8AC3E}">
        <p14:creationId xmlns:p14="http://schemas.microsoft.com/office/powerpoint/2010/main" val="3878527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576082"/>
            <a:ext cx="9144000" cy="281917"/>
          </a:xfrm>
          <a:prstGeom prst="rect">
            <a:avLst/>
          </a:prstGeom>
          <a:solidFill>
            <a:srgbClr val="5B5E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BC landscape tab.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766560" y="5919968"/>
            <a:ext cx="1920240" cy="1146048"/>
          </a:xfrm>
          <a:prstGeom prst="rect">
            <a:avLst/>
          </a:prstGeom>
        </p:spPr>
      </p:pic>
    </p:spTree>
    <p:extLst>
      <p:ext uri="{BB962C8B-B14F-4D97-AF65-F5344CB8AC3E}">
        <p14:creationId xmlns:p14="http://schemas.microsoft.com/office/powerpoint/2010/main" val="2353807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hyperlink" Target="https://www.sexeducationforum.org.uk/resources" TargetMode="External"/><Relationship Id="rId2" Type="http://schemas.openxmlformats.org/officeDocument/2006/relationships/hyperlink" Target="https://assets.publishing.service.gov.uk/government/uploads/system/uploads/attachment_data/file/805781/Relationships_Education__Relationships_and_Sex_Education__RSE__and_Health_Education.pdf" TargetMode="External"/><Relationship Id="rId1" Type="http://schemas.openxmlformats.org/officeDocument/2006/relationships/slideLayout" Target="../slideLayouts/slideLayout2.xml"/><Relationship Id="rId4" Type="http://schemas.openxmlformats.org/officeDocument/2006/relationships/hyperlink" Target="https://www.pshe-association.org.uk/pshe-education-guide-parent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9399" y="1398376"/>
            <a:ext cx="5825202" cy="1234727"/>
          </a:xfrm>
        </p:spPr>
        <p:txBody>
          <a:bodyPr/>
          <a:lstStyle/>
          <a:p>
            <a:r>
              <a:rPr lang="en-GB" b="1" dirty="0" smtClean="0"/>
              <a:t>Relationships Education and Health Education </a:t>
            </a:r>
            <a:endParaRPr lang="en-GB" sz="3200" dirty="0"/>
          </a:p>
        </p:txBody>
      </p:sp>
      <p:sp>
        <p:nvSpPr>
          <p:cNvPr id="3" name="Subtitle 2"/>
          <p:cNvSpPr>
            <a:spLocks noGrp="1"/>
          </p:cNvSpPr>
          <p:nvPr>
            <p:ph type="subTitle" idx="1"/>
          </p:nvPr>
        </p:nvSpPr>
        <p:spPr>
          <a:xfrm>
            <a:off x="1371600" y="3509403"/>
            <a:ext cx="6400800" cy="1752600"/>
          </a:xfrm>
        </p:spPr>
        <p:txBody>
          <a:bodyPr>
            <a:normAutofit/>
          </a:bodyPr>
          <a:lstStyle/>
          <a:p>
            <a:endParaRPr lang="en-GB" sz="2800" dirty="0" smtClean="0">
              <a:solidFill>
                <a:schemeClr val="tx1"/>
              </a:solidFill>
            </a:endParaRPr>
          </a:p>
          <a:p>
            <a:r>
              <a:rPr lang="en-GB" dirty="0" smtClean="0">
                <a:solidFill>
                  <a:schemeClr val="tx1"/>
                </a:solidFill>
              </a:rPr>
              <a:t>Primary</a:t>
            </a:r>
            <a:r>
              <a:rPr lang="en-GB" dirty="0" smtClean="0">
                <a:solidFill>
                  <a:schemeClr val="tx1"/>
                </a:solidFill>
              </a:rPr>
              <a:t> </a:t>
            </a:r>
            <a:r>
              <a:rPr lang="en-GB" dirty="0" smtClean="0">
                <a:solidFill>
                  <a:schemeClr val="tx1"/>
                </a:solidFill>
              </a:rPr>
              <a:t>Schools </a:t>
            </a:r>
            <a:r>
              <a:rPr lang="en-GB" dirty="0" smtClean="0">
                <a:solidFill>
                  <a:schemeClr val="tx1"/>
                </a:solidFill>
              </a:rPr>
              <a:t>Parent Guide</a:t>
            </a:r>
            <a:endParaRPr lang="en-GB" dirty="0">
              <a:solidFill>
                <a:schemeClr val="tx1"/>
              </a:solidFill>
            </a:endParaRPr>
          </a:p>
          <a:p>
            <a:endParaRPr lang="en-GB" dirty="0" smtClean="0"/>
          </a:p>
        </p:txBody>
      </p:sp>
    </p:spTree>
    <p:extLst>
      <p:ext uri="{BB962C8B-B14F-4D97-AF65-F5344CB8AC3E}">
        <p14:creationId xmlns:p14="http://schemas.microsoft.com/office/powerpoint/2010/main" val="198435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800" dirty="0" smtClean="0"/>
              <a:t>Do parents generally support RSE?</a:t>
            </a:r>
            <a:endParaRPr lang="en-GB" sz="3800" dirty="0"/>
          </a:p>
        </p:txBody>
      </p:sp>
      <p:sp>
        <p:nvSpPr>
          <p:cNvPr id="3" name="Content Placeholder 2"/>
          <p:cNvSpPr>
            <a:spLocks noGrp="1"/>
          </p:cNvSpPr>
          <p:nvPr>
            <p:ph idx="1"/>
          </p:nvPr>
        </p:nvSpPr>
        <p:spPr>
          <a:xfrm>
            <a:off x="457200" y="1257300"/>
            <a:ext cx="8229600" cy="4525963"/>
          </a:xfrm>
        </p:spPr>
        <p:txBody>
          <a:bodyPr/>
          <a:lstStyle/>
          <a:p>
            <a:r>
              <a:rPr lang="en-GB" sz="2400" dirty="0"/>
              <a:t>Most parents are very supportive of schools providing relationships and sex education, and also want to play a part in educating their children at </a:t>
            </a:r>
            <a:r>
              <a:rPr lang="en-GB" sz="2400" dirty="0" smtClean="0"/>
              <a:t>home</a:t>
            </a:r>
            <a:endParaRPr lang="en-GB" sz="2400" dirty="0"/>
          </a:p>
          <a:p>
            <a:r>
              <a:rPr lang="en-GB" sz="2400" dirty="0" smtClean="0"/>
              <a:t>92</a:t>
            </a:r>
            <a:r>
              <a:rPr lang="en-GB" sz="2400" dirty="0"/>
              <a:t>% of parents support the teaching of PSHE education (which includes lessons about staying safe from abuse) in all schools </a:t>
            </a:r>
            <a:r>
              <a:rPr lang="en-GB" sz="2000" dirty="0"/>
              <a:t>(</a:t>
            </a:r>
            <a:r>
              <a:rPr lang="en-GB" sz="2000" dirty="0" err="1"/>
              <a:t>YouGov</a:t>
            </a:r>
            <a:r>
              <a:rPr lang="en-GB" sz="2000" dirty="0"/>
              <a:t> poll, PSHE Association, 2016</a:t>
            </a:r>
            <a:r>
              <a:rPr lang="en-GB" sz="2000" dirty="0" smtClean="0"/>
              <a:t>)</a:t>
            </a:r>
          </a:p>
          <a:p>
            <a:r>
              <a:rPr lang="en-GB" sz="2400" dirty="0" smtClean="0"/>
              <a:t>To </a:t>
            </a:r>
            <a:r>
              <a:rPr lang="en-GB" sz="2400" dirty="0"/>
              <a:t>fully meet the needs of </a:t>
            </a:r>
            <a:r>
              <a:rPr lang="en-GB" sz="2400" dirty="0" smtClean="0"/>
              <a:t>young </a:t>
            </a:r>
            <a:r>
              <a:rPr lang="en-GB" sz="2400" dirty="0"/>
              <a:t>people there is a need for proactive support for parents and carers to have an active role in providing RSE at home, and improved and ongoing home-school RSE communication can make an important contribution to this.</a:t>
            </a:r>
          </a:p>
          <a:p>
            <a:endParaRPr lang="en-GB" dirty="0"/>
          </a:p>
        </p:txBody>
      </p:sp>
    </p:spTree>
    <p:extLst>
      <p:ext uri="{BB962C8B-B14F-4D97-AF65-F5344CB8AC3E}">
        <p14:creationId xmlns:p14="http://schemas.microsoft.com/office/powerpoint/2010/main" val="2864452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800" dirty="0" smtClean="0"/>
              <a:t>View of young people</a:t>
            </a:r>
            <a:endParaRPr lang="en-GB" sz="3800" dirty="0"/>
          </a:p>
        </p:txBody>
      </p:sp>
      <p:sp>
        <p:nvSpPr>
          <p:cNvPr id="3" name="Content Placeholder 2"/>
          <p:cNvSpPr>
            <a:spLocks noGrp="1"/>
          </p:cNvSpPr>
          <p:nvPr>
            <p:ph idx="1"/>
          </p:nvPr>
        </p:nvSpPr>
        <p:spPr>
          <a:xfrm>
            <a:off x="457200" y="1198563"/>
            <a:ext cx="8229600" cy="4525963"/>
          </a:xfrm>
        </p:spPr>
        <p:txBody>
          <a:bodyPr/>
          <a:lstStyle/>
          <a:p>
            <a:pPr algn="just"/>
            <a:r>
              <a:rPr lang="en-GB" sz="2200" dirty="0"/>
              <a:t>Young people say that school is their preferred first choice for RSE, followed by their parents, but currently many parents are falling short in providing RSE at home</a:t>
            </a:r>
          </a:p>
          <a:p>
            <a:pPr algn="just"/>
            <a:r>
              <a:rPr lang="en-GB" sz="2200" dirty="0"/>
              <a:t>For boys, the main source of sex education while growing up is school (39%), followed by friends (24%), with fathers accounting for 3% and mothers 4%.</a:t>
            </a:r>
          </a:p>
          <a:p>
            <a:pPr lvl="0"/>
            <a:r>
              <a:rPr lang="en-GB" sz="2200" dirty="0"/>
              <a:t>40% girls and young women want to receive information from their mothers but only 14% do.</a:t>
            </a:r>
          </a:p>
          <a:p>
            <a:pPr lvl="0"/>
            <a:r>
              <a:rPr lang="en-GB" sz="2200" dirty="0"/>
              <a:t>Health professionals are the main source of RSE for only 1% of boys and young men and 3% for girls and young women, yet around a quarter of both sexes would prefer them to be their main source. </a:t>
            </a:r>
          </a:p>
          <a:p>
            <a:pPr lvl="0"/>
            <a:r>
              <a:rPr lang="en-GB" sz="2200" dirty="0"/>
              <a:t>A recent Barnardo’s poll of 11-15 year olds found that 74% believed that children would be safer if they had age appropriate classes on RSE.</a:t>
            </a:r>
          </a:p>
          <a:p>
            <a:endParaRPr lang="en-GB" dirty="0"/>
          </a:p>
        </p:txBody>
      </p:sp>
    </p:spTree>
    <p:extLst>
      <p:ext uri="{BB962C8B-B14F-4D97-AF65-F5344CB8AC3E}">
        <p14:creationId xmlns:p14="http://schemas.microsoft.com/office/powerpoint/2010/main" val="3084124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Information handout for Parents</a:t>
            </a:r>
            <a:endParaRPr lang="en-GB" dirty="0"/>
          </a:p>
        </p:txBody>
      </p:sp>
      <p:sp>
        <p:nvSpPr>
          <p:cNvPr id="6" name="Content Placeholder 2"/>
          <p:cNvSpPr txBox="1">
            <a:spLocks/>
          </p:cNvSpPr>
          <p:nvPr/>
        </p:nvSpPr>
        <p:spPr>
          <a:xfrm>
            <a:off x="-866210" y="3789243"/>
            <a:ext cx="2646820" cy="1418484"/>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GB" dirty="0" smtClean="0"/>
          </a:p>
          <a:p>
            <a:pPr marL="0" indent="0">
              <a:buFont typeface="Arial"/>
              <a:buNone/>
            </a:pPr>
            <a:endParaRPr lang="en-GB" dirty="0" smtClean="0"/>
          </a:p>
          <a:p>
            <a:pPr marL="0" indent="0">
              <a:buFont typeface="Arial"/>
              <a:buNone/>
            </a:pPr>
            <a:endParaRPr lang="en-GB" dirty="0" smtClean="0"/>
          </a:p>
          <a:p>
            <a:pPr marL="0" indent="0">
              <a:buFont typeface="Arial"/>
              <a:buNone/>
            </a:pPr>
            <a:endParaRPr lang="en-GB" dirty="0" smtClean="0"/>
          </a:p>
          <a:p>
            <a:pPr marL="0" indent="0">
              <a:buFont typeface="Arial"/>
              <a:buNone/>
            </a:pPr>
            <a:endParaRPr lang="en-GB" dirty="0" smtClean="0"/>
          </a:p>
          <a:p>
            <a:pPr marL="0" indent="0">
              <a:buFont typeface="Arial"/>
              <a:buNone/>
            </a:pPr>
            <a:endParaRPr lang="en-GB" dirty="0" smtClean="0"/>
          </a:p>
          <a:p>
            <a:pPr marL="0" indent="0">
              <a:buFont typeface="Arial"/>
              <a:buNone/>
            </a:pPr>
            <a:endParaRPr lang="en-GB" dirty="0" smtClean="0"/>
          </a:p>
          <a:p>
            <a:pPr marL="0" indent="0">
              <a:buFont typeface="Arial"/>
              <a:buNone/>
            </a:pPr>
            <a:endParaRPr lang="en-GB" dirty="0" smtClean="0"/>
          </a:p>
          <a:p>
            <a:pPr marL="0" indent="0">
              <a:buFont typeface="Arial"/>
              <a:buNone/>
            </a:pPr>
            <a:endParaRPr lang="en-GB" dirty="0" smtClean="0"/>
          </a:p>
          <a:p>
            <a:pPr marL="0" indent="0">
              <a:buFont typeface="Arial"/>
              <a:buNone/>
            </a:pPr>
            <a:endParaRPr lang="en-GB" dirty="0" smtClean="0"/>
          </a:p>
          <a:p>
            <a:pPr marL="0" indent="0">
              <a:buFont typeface="Arial"/>
              <a:buNone/>
            </a:pPr>
            <a:endParaRPr lang="en-GB" dirty="0" smtClean="0"/>
          </a:p>
          <a:p>
            <a:pPr marL="0" indent="0">
              <a:buFont typeface="Arial"/>
              <a:buNone/>
            </a:pPr>
            <a:endParaRPr lang="en-GB" dirty="0"/>
          </a:p>
        </p:txBody>
      </p:sp>
      <p:graphicFrame>
        <p:nvGraphicFramePr>
          <p:cNvPr id="8" name="Content Placeholder 7"/>
          <p:cNvGraphicFramePr>
            <a:graphicFrameLocks noGrp="1" noChangeAspect="1"/>
          </p:cNvGraphicFramePr>
          <p:nvPr>
            <p:ph idx="1"/>
            <p:extLst>
              <p:ext uri="{D42A27DB-BD31-4B8C-83A1-F6EECF244321}">
                <p14:modId xmlns:p14="http://schemas.microsoft.com/office/powerpoint/2010/main" val="4125560178"/>
              </p:ext>
            </p:extLst>
          </p:nvPr>
        </p:nvGraphicFramePr>
        <p:xfrm>
          <a:off x="8168053" y="4436202"/>
          <a:ext cx="914400" cy="771525"/>
        </p:xfrm>
        <a:graphic>
          <a:graphicData uri="http://schemas.openxmlformats.org/presentationml/2006/ole">
            <mc:AlternateContent xmlns:mc="http://schemas.openxmlformats.org/markup-compatibility/2006">
              <mc:Choice xmlns:v="urn:schemas-microsoft-com:vml" Requires="v">
                <p:oleObj spid="_x0000_s24586" name="Acrobat Document" showAsIcon="1" r:id="rId4" imgW="914400" imgH="771480" progId="AcroExch.Document.DC">
                  <p:embed/>
                </p:oleObj>
              </mc:Choice>
              <mc:Fallback>
                <p:oleObj name="Acrobat Document" showAsIcon="1" r:id="rId4" imgW="914400" imgH="771480" progId="AcroExch.Document.DC">
                  <p:embed/>
                  <p:pic>
                    <p:nvPicPr>
                      <p:cNvPr id="0" name=""/>
                      <p:cNvPicPr/>
                      <p:nvPr/>
                    </p:nvPicPr>
                    <p:blipFill>
                      <a:blip r:embed="rId5"/>
                      <a:stretch>
                        <a:fillRect/>
                      </a:stretch>
                    </p:blipFill>
                    <p:spPr>
                      <a:xfrm>
                        <a:off x="8168053" y="4436202"/>
                        <a:ext cx="914400" cy="771525"/>
                      </a:xfrm>
                      <a:prstGeom prst="rect">
                        <a:avLst/>
                      </a:prstGeom>
                    </p:spPr>
                  </p:pic>
                </p:oleObj>
              </mc:Fallback>
            </mc:AlternateContent>
          </a:graphicData>
        </a:graphic>
      </p:graphicFrame>
      <p:pic>
        <p:nvPicPr>
          <p:cNvPr id="9" name="Picture 8"/>
          <p:cNvPicPr>
            <a:picLocks noChangeAspect="1"/>
          </p:cNvPicPr>
          <p:nvPr/>
        </p:nvPicPr>
        <p:blipFill rotWithShape="1">
          <a:blip r:embed="rId6"/>
          <a:srcRect l="57619" t="12402" r="23334" b="4723"/>
          <a:stretch/>
        </p:blipFill>
        <p:spPr>
          <a:xfrm rot="21392230">
            <a:off x="724696" y="1059881"/>
            <a:ext cx="3701143" cy="5292637"/>
          </a:xfrm>
          <a:prstGeom prst="rect">
            <a:avLst/>
          </a:prstGeom>
        </p:spPr>
      </p:pic>
      <p:pic>
        <p:nvPicPr>
          <p:cNvPr id="10" name="Picture 9"/>
          <p:cNvPicPr>
            <a:picLocks noChangeAspect="1"/>
          </p:cNvPicPr>
          <p:nvPr/>
        </p:nvPicPr>
        <p:blipFill rotWithShape="1">
          <a:blip r:embed="rId7"/>
          <a:srcRect l="57238" t="14141" r="23429" b="5013"/>
          <a:stretch/>
        </p:blipFill>
        <p:spPr>
          <a:xfrm>
            <a:off x="4449492" y="952937"/>
            <a:ext cx="3718561" cy="5110730"/>
          </a:xfrm>
          <a:prstGeom prst="rect">
            <a:avLst/>
          </a:prstGeom>
        </p:spPr>
      </p:pic>
    </p:spTree>
    <p:extLst>
      <p:ext uri="{BB962C8B-B14F-4D97-AF65-F5344CB8AC3E}">
        <p14:creationId xmlns:p14="http://schemas.microsoft.com/office/powerpoint/2010/main" val="2221640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8"/>
            <a:ext cx="8229600" cy="1143000"/>
          </a:xfrm>
        </p:spPr>
        <p:txBody>
          <a:bodyPr/>
          <a:lstStyle/>
          <a:p>
            <a:r>
              <a:rPr lang="en-GB" sz="3800" dirty="0" smtClean="0"/>
              <a:t>References </a:t>
            </a:r>
            <a:endParaRPr lang="en-GB" sz="3800" dirty="0"/>
          </a:p>
        </p:txBody>
      </p:sp>
      <p:sp>
        <p:nvSpPr>
          <p:cNvPr id="3" name="Content Placeholder 2"/>
          <p:cNvSpPr>
            <a:spLocks noGrp="1"/>
          </p:cNvSpPr>
          <p:nvPr>
            <p:ph idx="1"/>
          </p:nvPr>
        </p:nvSpPr>
        <p:spPr>
          <a:xfrm>
            <a:off x="457200" y="1104900"/>
            <a:ext cx="8229600" cy="4830763"/>
          </a:xfrm>
        </p:spPr>
        <p:txBody>
          <a:bodyPr/>
          <a:lstStyle/>
          <a:p>
            <a:pPr marL="0" indent="0">
              <a:buNone/>
            </a:pPr>
            <a:r>
              <a:rPr lang="en-GB" sz="2600" b="1" dirty="0" smtClean="0"/>
              <a:t>Department for Education </a:t>
            </a:r>
            <a:r>
              <a:rPr lang="en-GB" sz="2600" dirty="0" smtClean="0"/>
              <a:t>– Statutory guidance </a:t>
            </a:r>
            <a:r>
              <a:rPr lang="en-GB" sz="2600" u="sng" dirty="0">
                <a:hlinkClick r:id="rId2"/>
              </a:rPr>
              <a:t>https://assets.publishing.service.gov.uk/government/uploads/system/uploads/attachment_data/file/805781/Relationships_Education__Relationships_and_Sex_Education__RSE__and_Health_Education.pdf</a:t>
            </a:r>
            <a:r>
              <a:rPr lang="en-GB" sz="2600" dirty="0"/>
              <a:t> </a:t>
            </a:r>
            <a:endParaRPr lang="en-GB" sz="2600" dirty="0" smtClean="0"/>
          </a:p>
          <a:p>
            <a:pPr marL="0" indent="0">
              <a:buNone/>
            </a:pPr>
            <a:endParaRPr lang="en-GB" sz="2600" dirty="0"/>
          </a:p>
          <a:p>
            <a:pPr marL="0" indent="0">
              <a:buNone/>
            </a:pPr>
            <a:r>
              <a:rPr lang="en-GB" sz="2600" b="1" dirty="0" smtClean="0"/>
              <a:t>Sex Education Forum </a:t>
            </a:r>
            <a:r>
              <a:rPr lang="en-GB" sz="2600" dirty="0" smtClean="0">
                <a:hlinkClick r:id="rId3"/>
              </a:rPr>
              <a:t>https://www.sexeducationforum.org.uk/resources</a:t>
            </a:r>
            <a:r>
              <a:rPr lang="en-GB" sz="2600" dirty="0" smtClean="0"/>
              <a:t> </a:t>
            </a:r>
          </a:p>
          <a:p>
            <a:pPr marL="0" indent="0">
              <a:buNone/>
            </a:pPr>
            <a:endParaRPr lang="en-GB" sz="2600" dirty="0"/>
          </a:p>
          <a:p>
            <a:pPr marL="0" indent="0">
              <a:buNone/>
            </a:pPr>
            <a:r>
              <a:rPr lang="en-GB" sz="2600" b="1" dirty="0"/>
              <a:t>PSHE Association                                                          </a:t>
            </a:r>
            <a:r>
              <a:rPr lang="en-GB" sz="2600" dirty="0">
                <a:hlinkClick r:id="rId4"/>
              </a:rPr>
              <a:t>https://www.pshe-association.org.uk/pshe-education-guide-parents</a:t>
            </a:r>
            <a:r>
              <a:rPr lang="en-GB" sz="2600" dirty="0"/>
              <a:t> </a:t>
            </a:r>
          </a:p>
          <a:p>
            <a:pPr marL="0" indent="0">
              <a:buNone/>
            </a:pPr>
            <a:endParaRPr lang="en-GB" sz="2600" dirty="0"/>
          </a:p>
        </p:txBody>
      </p:sp>
    </p:spTree>
    <p:extLst>
      <p:ext uri="{BB962C8B-B14F-4D97-AF65-F5344CB8AC3E}">
        <p14:creationId xmlns:p14="http://schemas.microsoft.com/office/powerpoint/2010/main" val="927659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800" dirty="0" smtClean="0"/>
              <a:t>Presentation Aims</a:t>
            </a:r>
            <a:endParaRPr lang="en-GB" sz="3800" dirty="0"/>
          </a:p>
        </p:txBody>
      </p:sp>
      <p:sp>
        <p:nvSpPr>
          <p:cNvPr id="3" name="Content Placeholder 2"/>
          <p:cNvSpPr>
            <a:spLocks noGrp="1"/>
          </p:cNvSpPr>
          <p:nvPr>
            <p:ph idx="1"/>
          </p:nvPr>
        </p:nvSpPr>
        <p:spPr>
          <a:xfrm>
            <a:off x="457200" y="1274763"/>
            <a:ext cx="8229600" cy="4708525"/>
          </a:xfrm>
        </p:spPr>
        <p:txBody>
          <a:bodyPr/>
          <a:lstStyle/>
          <a:p>
            <a:r>
              <a:rPr lang="en-GB" dirty="0" smtClean="0"/>
              <a:t>Statutory guidance</a:t>
            </a:r>
          </a:p>
          <a:p>
            <a:r>
              <a:rPr lang="en-GB" dirty="0" smtClean="0"/>
              <a:t>Curriculum content –</a:t>
            </a:r>
            <a:r>
              <a:rPr lang="en-GB" sz="2600" dirty="0" smtClean="0"/>
              <a:t>Relationships Education &amp; </a:t>
            </a:r>
            <a:r>
              <a:rPr lang="en-GB" sz="2600" dirty="0"/>
              <a:t>Health Education </a:t>
            </a:r>
            <a:endParaRPr lang="en-GB" sz="2600" dirty="0" smtClean="0"/>
          </a:p>
          <a:p>
            <a:r>
              <a:rPr lang="en-GB" dirty="0" smtClean="0"/>
              <a:t>Relationships education – what does it cover and why is it important?</a:t>
            </a:r>
          </a:p>
          <a:p>
            <a:r>
              <a:rPr lang="en-GB" dirty="0" smtClean="0"/>
              <a:t>The right age to teach RSE</a:t>
            </a:r>
          </a:p>
          <a:p>
            <a:r>
              <a:rPr lang="en-GB" dirty="0" smtClean="0"/>
              <a:t>Parents right to withdraw</a:t>
            </a:r>
          </a:p>
          <a:p>
            <a:r>
              <a:rPr lang="en-GB" dirty="0" smtClean="0"/>
              <a:t>Parent &amp; young people’s views</a:t>
            </a:r>
          </a:p>
        </p:txBody>
      </p:sp>
    </p:spTree>
    <p:extLst>
      <p:ext uri="{BB962C8B-B14F-4D97-AF65-F5344CB8AC3E}">
        <p14:creationId xmlns:p14="http://schemas.microsoft.com/office/powerpoint/2010/main" val="934160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800" dirty="0" smtClean="0"/>
              <a:t>Statutory Teaching</a:t>
            </a:r>
            <a:endParaRPr lang="en-GB" sz="3800" dirty="0"/>
          </a:p>
        </p:txBody>
      </p:sp>
      <p:sp>
        <p:nvSpPr>
          <p:cNvPr id="3" name="Content Placeholder 2"/>
          <p:cNvSpPr>
            <a:spLocks noGrp="1"/>
          </p:cNvSpPr>
          <p:nvPr>
            <p:ph idx="1"/>
          </p:nvPr>
        </p:nvSpPr>
        <p:spPr>
          <a:xfrm>
            <a:off x="457200" y="1114425"/>
            <a:ext cx="8229600" cy="4525963"/>
          </a:xfrm>
        </p:spPr>
        <p:txBody>
          <a:bodyPr/>
          <a:lstStyle/>
          <a:p>
            <a:r>
              <a:rPr lang="en-GB" sz="2800" dirty="0" smtClean="0"/>
              <a:t>From September 2020, relationships education and health education will become compulsory </a:t>
            </a:r>
            <a:r>
              <a:rPr lang="en-GB" sz="2800" dirty="0"/>
              <a:t>in all primary </a:t>
            </a:r>
            <a:r>
              <a:rPr lang="en-GB" sz="2800" dirty="0" smtClean="0"/>
              <a:t>schools</a:t>
            </a:r>
          </a:p>
          <a:p>
            <a:r>
              <a:rPr lang="en-GB" sz="2800" dirty="0" smtClean="0"/>
              <a:t>Primary school pupils will be taught the basics of sex education within the </a:t>
            </a:r>
            <a:r>
              <a:rPr lang="en-GB" sz="2800" dirty="0"/>
              <a:t>National Curriculum </a:t>
            </a:r>
            <a:r>
              <a:rPr lang="en-GB" sz="2800" dirty="0" smtClean="0"/>
              <a:t>Science, which includes puberty &amp; reproduction</a:t>
            </a:r>
          </a:p>
          <a:p>
            <a:r>
              <a:rPr lang="en-GB" sz="2800" dirty="0" smtClean="0"/>
              <a:t>These </a:t>
            </a:r>
            <a:r>
              <a:rPr lang="en-GB" sz="2800" dirty="0"/>
              <a:t>legislative commitments will help ensure all our children and young people regardless of the school they attend, are armed with age appropriate knowledge and information to build healthy and safe relationships into </a:t>
            </a:r>
            <a:r>
              <a:rPr lang="en-GB" sz="2800" dirty="0" smtClean="0"/>
              <a:t>adulthood.</a:t>
            </a:r>
            <a:endParaRPr lang="en-GB" sz="2800" dirty="0"/>
          </a:p>
          <a:p>
            <a:endParaRPr lang="en-GB" dirty="0"/>
          </a:p>
        </p:txBody>
      </p:sp>
    </p:spTree>
    <p:extLst>
      <p:ext uri="{BB962C8B-B14F-4D97-AF65-F5344CB8AC3E}">
        <p14:creationId xmlns:p14="http://schemas.microsoft.com/office/powerpoint/2010/main" val="671149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800" dirty="0" smtClean="0"/>
              <a:t>Relationships Education</a:t>
            </a:r>
            <a:endParaRPr lang="en-GB" sz="3800" dirty="0"/>
          </a:p>
        </p:txBody>
      </p:sp>
      <p:sp>
        <p:nvSpPr>
          <p:cNvPr id="6" name="Pentagon 5"/>
          <p:cNvSpPr/>
          <p:nvPr/>
        </p:nvSpPr>
        <p:spPr>
          <a:xfrm>
            <a:off x="2331200" y="1867231"/>
            <a:ext cx="5635951" cy="407418"/>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2263" dirty="0">
                <a:solidFill>
                  <a:srgbClr val="11175E"/>
                </a:solidFill>
              </a:rPr>
              <a:t>Families and people who care for me</a:t>
            </a:r>
          </a:p>
        </p:txBody>
      </p:sp>
      <p:sp>
        <p:nvSpPr>
          <p:cNvPr id="7" name="Pentagon 6"/>
          <p:cNvSpPr/>
          <p:nvPr/>
        </p:nvSpPr>
        <p:spPr>
          <a:xfrm>
            <a:off x="2347007" y="2417194"/>
            <a:ext cx="5635951" cy="407418"/>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2263" dirty="0">
                <a:solidFill>
                  <a:srgbClr val="11175E"/>
                </a:solidFill>
              </a:rPr>
              <a:t>Caring friendships</a:t>
            </a:r>
          </a:p>
        </p:txBody>
      </p:sp>
      <p:sp>
        <p:nvSpPr>
          <p:cNvPr id="8" name="Pentagon 7"/>
          <p:cNvSpPr/>
          <p:nvPr/>
        </p:nvSpPr>
        <p:spPr>
          <a:xfrm>
            <a:off x="2347007" y="3021582"/>
            <a:ext cx="5635951" cy="407418"/>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2263" dirty="0">
                <a:solidFill>
                  <a:srgbClr val="11175E"/>
                </a:solidFill>
              </a:rPr>
              <a:t>Respectful relationships</a:t>
            </a:r>
          </a:p>
        </p:txBody>
      </p:sp>
      <p:sp>
        <p:nvSpPr>
          <p:cNvPr id="9" name="Pentagon 8"/>
          <p:cNvSpPr/>
          <p:nvPr/>
        </p:nvSpPr>
        <p:spPr>
          <a:xfrm>
            <a:off x="2353512" y="3632709"/>
            <a:ext cx="5635951" cy="407418"/>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2263" dirty="0">
                <a:solidFill>
                  <a:srgbClr val="11175E"/>
                </a:solidFill>
              </a:rPr>
              <a:t>Online relationships</a:t>
            </a:r>
          </a:p>
        </p:txBody>
      </p:sp>
      <p:sp>
        <p:nvSpPr>
          <p:cNvPr id="12" name="Pentagon 11"/>
          <p:cNvSpPr/>
          <p:nvPr/>
        </p:nvSpPr>
        <p:spPr>
          <a:xfrm>
            <a:off x="2365599" y="4183840"/>
            <a:ext cx="5635951" cy="407418"/>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2263" dirty="0">
                <a:solidFill>
                  <a:srgbClr val="11175E"/>
                </a:solidFill>
              </a:rPr>
              <a:t>Being safe</a:t>
            </a:r>
          </a:p>
        </p:txBody>
      </p:sp>
      <p:sp>
        <p:nvSpPr>
          <p:cNvPr id="14" name="TextBox 13"/>
          <p:cNvSpPr txBox="1"/>
          <p:nvPr/>
        </p:nvSpPr>
        <p:spPr>
          <a:xfrm>
            <a:off x="1531239" y="1884202"/>
            <a:ext cx="532903" cy="2724028"/>
          </a:xfrm>
          <a:prstGeom prst="rect">
            <a:avLst/>
          </a:prstGeom>
          <a:noFill/>
        </p:spPr>
        <p:txBody>
          <a:bodyPr vert="vert270" wrap="square" rtlCol="0">
            <a:spAutoFit/>
          </a:bodyPr>
          <a:lstStyle/>
          <a:p>
            <a:pPr algn="ctr" fontAlgn="base">
              <a:spcBef>
                <a:spcPct val="0"/>
              </a:spcBef>
              <a:spcAft>
                <a:spcPct val="0"/>
              </a:spcAft>
            </a:pPr>
            <a:r>
              <a:rPr lang="en-GB" sz="2263" dirty="0">
                <a:solidFill>
                  <a:prstClr val="black"/>
                </a:solidFill>
                <a:ea typeface="ヒラギノ角ゴ Pro W3" pitchFamily="84" charset="-128"/>
              </a:rPr>
              <a:t>Primary</a:t>
            </a:r>
          </a:p>
        </p:txBody>
      </p:sp>
      <p:sp>
        <p:nvSpPr>
          <p:cNvPr id="15" name="Pentagon 14"/>
          <p:cNvSpPr/>
          <p:nvPr/>
        </p:nvSpPr>
        <p:spPr>
          <a:xfrm>
            <a:off x="2365599" y="4922867"/>
            <a:ext cx="5635951" cy="599727"/>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508" dirty="0">
                <a:solidFill>
                  <a:srgbClr val="11175E"/>
                </a:solidFill>
              </a:rPr>
              <a:t>Intimate and sexual relationships, including sexual health</a:t>
            </a:r>
          </a:p>
        </p:txBody>
      </p:sp>
      <p:sp>
        <p:nvSpPr>
          <p:cNvPr id="16" name="TextBox 15"/>
          <p:cNvSpPr txBox="1"/>
          <p:nvPr/>
        </p:nvSpPr>
        <p:spPr>
          <a:xfrm>
            <a:off x="565721" y="2572632"/>
            <a:ext cx="532903" cy="1320811"/>
          </a:xfrm>
          <a:prstGeom prst="rect">
            <a:avLst/>
          </a:prstGeom>
          <a:noFill/>
        </p:spPr>
        <p:txBody>
          <a:bodyPr vert="vert270" wrap="none" rtlCol="0">
            <a:spAutoFit/>
          </a:bodyPr>
          <a:lstStyle/>
          <a:p>
            <a:pPr fontAlgn="base">
              <a:spcBef>
                <a:spcPct val="0"/>
              </a:spcBef>
              <a:spcAft>
                <a:spcPct val="0"/>
              </a:spcAft>
            </a:pPr>
            <a:r>
              <a:rPr lang="en-GB" sz="2263" dirty="0">
                <a:solidFill>
                  <a:prstClr val="black"/>
                </a:solidFill>
                <a:ea typeface="ヒラギノ角ゴ Pro W3" pitchFamily="84" charset="-128"/>
              </a:rPr>
              <a:t>Secondary</a:t>
            </a:r>
          </a:p>
        </p:txBody>
      </p:sp>
      <p:cxnSp>
        <p:nvCxnSpPr>
          <p:cNvPr id="18" name="Straight Connector 17"/>
          <p:cNvCxnSpPr>
            <a:stCxn id="6" idx="1"/>
          </p:cNvCxnSpPr>
          <p:nvPr/>
        </p:nvCxnSpPr>
        <p:spPr>
          <a:xfrm flipH="1">
            <a:off x="2038780" y="2070940"/>
            <a:ext cx="2924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2" idx="1"/>
          </p:cNvCxnSpPr>
          <p:nvPr/>
        </p:nvCxnSpPr>
        <p:spPr>
          <a:xfrm flipH="1">
            <a:off x="2038780" y="4387548"/>
            <a:ext cx="3268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053655" y="2070939"/>
            <a:ext cx="0" cy="2316609"/>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1103944" y="2003037"/>
            <a:ext cx="12430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5" idx="1"/>
          </p:cNvCxnSpPr>
          <p:nvPr/>
        </p:nvCxnSpPr>
        <p:spPr>
          <a:xfrm flipH="1">
            <a:off x="1103944" y="5222730"/>
            <a:ext cx="12616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103944" y="2003037"/>
            <a:ext cx="0" cy="3219694"/>
          </a:xfrm>
          <a:prstGeom prst="line">
            <a:avLst/>
          </a:prstGeom>
        </p:spPr>
        <p:style>
          <a:lnRef idx="1">
            <a:schemeClr val="accent1"/>
          </a:lnRef>
          <a:fillRef idx="0">
            <a:schemeClr val="accent1"/>
          </a:fillRef>
          <a:effectRef idx="0">
            <a:schemeClr val="accent1"/>
          </a:effectRef>
          <a:fontRef idx="minor">
            <a:schemeClr val="tx1"/>
          </a:fontRef>
        </p:style>
      </p:cxnSp>
      <p:sp>
        <p:nvSpPr>
          <p:cNvPr id="17" name="Content Placeholder 2"/>
          <p:cNvSpPr>
            <a:spLocks noGrp="1"/>
          </p:cNvSpPr>
          <p:nvPr>
            <p:ph idx="1"/>
          </p:nvPr>
        </p:nvSpPr>
        <p:spPr>
          <a:xfrm>
            <a:off x="457200" y="1162050"/>
            <a:ext cx="8229600" cy="4621212"/>
          </a:xfrm>
        </p:spPr>
        <p:txBody>
          <a:bodyPr/>
          <a:lstStyle/>
          <a:p>
            <a:pPr marL="0" indent="0">
              <a:buNone/>
            </a:pPr>
            <a:r>
              <a:rPr lang="en-GB" sz="2400" dirty="0" smtClean="0"/>
              <a:t>The statutory guidance states the following should be taught:</a:t>
            </a:r>
            <a:endParaRPr lang="en-GB" sz="2400" dirty="0"/>
          </a:p>
        </p:txBody>
      </p:sp>
    </p:spTree>
    <p:extLst>
      <p:ext uri="{BB962C8B-B14F-4D97-AF65-F5344CB8AC3E}">
        <p14:creationId xmlns:p14="http://schemas.microsoft.com/office/powerpoint/2010/main" val="1317487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957" y="260373"/>
            <a:ext cx="7570347" cy="611127"/>
          </a:xfrm>
        </p:spPr>
        <p:txBody>
          <a:bodyPr/>
          <a:lstStyle/>
          <a:p>
            <a:r>
              <a:rPr lang="en-GB" sz="3800" dirty="0"/>
              <a:t>Health Education</a:t>
            </a:r>
          </a:p>
        </p:txBody>
      </p:sp>
      <p:sp>
        <p:nvSpPr>
          <p:cNvPr id="6" name="Content Placeholder 5"/>
          <p:cNvSpPr>
            <a:spLocks noGrp="1"/>
          </p:cNvSpPr>
          <p:nvPr>
            <p:ph idx="1"/>
          </p:nvPr>
        </p:nvSpPr>
        <p:spPr>
          <a:xfrm>
            <a:off x="3895100" y="1237738"/>
            <a:ext cx="4464204" cy="475322"/>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1700" dirty="0">
                <a:solidFill>
                  <a:schemeClr val="tx2">
                    <a:lumMod val="75000"/>
                  </a:schemeClr>
                </a:solidFill>
              </a:rPr>
              <a:t>Mental wellbeing</a:t>
            </a:r>
          </a:p>
        </p:txBody>
      </p:sp>
      <p:sp>
        <p:nvSpPr>
          <p:cNvPr id="7" name="Content Placeholder 5"/>
          <p:cNvSpPr txBox="1">
            <a:spLocks/>
          </p:cNvSpPr>
          <p:nvPr/>
        </p:nvSpPr>
        <p:spPr bwMode="auto">
          <a:xfrm>
            <a:off x="3895100" y="1802137"/>
            <a:ext cx="4464204" cy="475322"/>
          </a:xfrm>
          <a:prstGeom prst="homePlate">
            <a:avLst/>
          </a:prstGeom>
          <a:solidFill>
            <a:schemeClr val="tx2">
              <a:lumMod val="20000"/>
              <a:lumOff val="80000"/>
            </a:schemeClr>
          </a:solidFill>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227" tIns="43114" rIns="86227" bIns="43114" numCol="1" spcCol="0" rtlCol="0" fromWordArt="0" anchor="ctr" anchorCtr="0" forceAA="0" compatLnSpc="1">
            <a:prstTxWarp prst="textNoShape">
              <a:avLst/>
            </a:prstTxWarp>
            <a:noAutofit/>
          </a:bodyPr>
          <a:lstStyle>
            <a:lvl1pPr marL="342900" indent="-342900" algn="l" rtl="0" eaLnBrk="0" fontAlgn="base" hangingPunct="0">
              <a:spcBef>
                <a:spcPts val="1200"/>
              </a:spcBef>
              <a:spcAft>
                <a:spcPct val="0"/>
              </a:spcAft>
              <a:buFont typeface="Arial" pitchFamily="84" charset="0"/>
              <a:defRPr sz="1800" b="0" kern="1200" baseline="0">
                <a:solidFill>
                  <a:schemeClr val="tx1"/>
                </a:solidFill>
                <a:latin typeface="+mn-lt"/>
                <a:ea typeface="+mn-ea"/>
                <a:cs typeface="+mn-cs"/>
              </a:defRPr>
            </a:lvl1pPr>
            <a:lvl2pPr marL="354013" indent="-176213" algn="l" rtl="0" eaLnBrk="0" fontAlgn="base" hangingPunct="0">
              <a:spcBef>
                <a:spcPts val="600"/>
              </a:spcBef>
              <a:spcAft>
                <a:spcPct val="0"/>
              </a:spcAft>
              <a:defRPr kern="1200" baseline="0">
                <a:solidFill>
                  <a:schemeClr val="lt1"/>
                </a:solidFill>
                <a:latin typeface="+mn-lt"/>
                <a:ea typeface="+mn-ea"/>
                <a:cs typeface="+mn-cs"/>
              </a:defRPr>
            </a:lvl2pPr>
            <a:lvl3pPr marL="215900" indent="-215900" algn="l" rtl="0" eaLnBrk="0" fontAlgn="base" hangingPunct="0">
              <a:spcBef>
                <a:spcPts val="600"/>
              </a:spcBef>
              <a:spcAft>
                <a:spcPct val="0"/>
              </a:spcAft>
              <a:buFont typeface="Arial" pitchFamily="84" charset="0"/>
              <a:buChar char="•"/>
              <a:defRPr kern="1200">
                <a:solidFill>
                  <a:schemeClr val="lt1"/>
                </a:solidFill>
                <a:latin typeface="+mn-lt"/>
                <a:ea typeface="+mn-ea"/>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lt1"/>
                </a:solidFill>
                <a:latin typeface="+mn-lt"/>
                <a:ea typeface="+mn-ea"/>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lt1"/>
                </a:solidFill>
                <a:latin typeface="+mn-lt"/>
                <a:ea typeface="+mn-ea"/>
                <a:cs typeface="+mn-cs"/>
              </a:defRPr>
            </a:lvl5pPr>
            <a:lvl6pPr marL="1520825" indent="-187325" algn="l" defTabSz="914400" rtl="0" eaLnBrk="1" latinLnBrk="0" hangingPunct="1">
              <a:spcBef>
                <a:spcPct val="20000"/>
              </a:spcBef>
              <a:buFontTx/>
              <a:buNone/>
              <a:defRPr sz="1400" kern="1200" baseline="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lgn="ctr"/>
            <a:r>
              <a:rPr lang="en-GB" sz="1697" dirty="0">
                <a:solidFill>
                  <a:srgbClr val="11175E"/>
                </a:solidFill>
              </a:rPr>
              <a:t>Internet safety and harms</a:t>
            </a:r>
          </a:p>
        </p:txBody>
      </p:sp>
      <p:sp>
        <p:nvSpPr>
          <p:cNvPr id="8" name="Content Placeholder 5"/>
          <p:cNvSpPr txBox="1">
            <a:spLocks/>
          </p:cNvSpPr>
          <p:nvPr/>
        </p:nvSpPr>
        <p:spPr bwMode="auto">
          <a:xfrm>
            <a:off x="3895100" y="2387158"/>
            <a:ext cx="4464204" cy="475322"/>
          </a:xfrm>
          <a:prstGeom prst="homePlate">
            <a:avLst/>
          </a:prstGeom>
          <a:solidFill>
            <a:schemeClr val="tx2">
              <a:lumMod val="20000"/>
              <a:lumOff val="80000"/>
            </a:schemeClr>
          </a:solidFill>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227" tIns="43114" rIns="86227" bIns="43114" numCol="1" spcCol="0" rtlCol="0" fromWordArt="0" anchor="ctr" anchorCtr="0" forceAA="0" compatLnSpc="1">
            <a:prstTxWarp prst="textNoShape">
              <a:avLst/>
            </a:prstTxWarp>
            <a:noAutofit/>
          </a:bodyPr>
          <a:lstStyle>
            <a:lvl1pPr marL="342900" indent="-342900" algn="l" rtl="0" eaLnBrk="0" fontAlgn="base" hangingPunct="0">
              <a:spcBef>
                <a:spcPts val="1200"/>
              </a:spcBef>
              <a:spcAft>
                <a:spcPct val="0"/>
              </a:spcAft>
              <a:buFont typeface="Arial" pitchFamily="84" charset="0"/>
              <a:defRPr sz="1800" b="0" kern="1200" baseline="0">
                <a:solidFill>
                  <a:schemeClr val="tx1"/>
                </a:solidFill>
                <a:latin typeface="+mn-lt"/>
                <a:ea typeface="+mn-ea"/>
                <a:cs typeface="+mn-cs"/>
              </a:defRPr>
            </a:lvl1pPr>
            <a:lvl2pPr marL="354013" indent="-176213" algn="l" rtl="0" eaLnBrk="0" fontAlgn="base" hangingPunct="0">
              <a:spcBef>
                <a:spcPts val="600"/>
              </a:spcBef>
              <a:spcAft>
                <a:spcPct val="0"/>
              </a:spcAft>
              <a:defRPr kern="1200" baseline="0">
                <a:solidFill>
                  <a:schemeClr val="lt1"/>
                </a:solidFill>
                <a:latin typeface="+mn-lt"/>
                <a:ea typeface="+mn-ea"/>
                <a:cs typeface="+mn-cs"/>
              </a:defRPr>
            </a:lvl2pPr>
            <a:lvl3pPr marL="215900" indent="-215900" algn="l" rtl="0" eaLnBrk="0" fontAlgn="base" hangingPunct="0">
              <a:spcBef>
                <a:spcPts val="600"/>
              </a:spcBef>
              <a:spcAft>
                <a:spcPct val="0"/>
              </a:spcAft>
              <a:buFont typeface="Arial" pitchFamily="84" charset="0"/>
              <a:buChar char="•"/>
              <a:defRPr kern="1200">
                <a:solidFill>
                  <a:schemeClr val="lt1"/>
                </a:solidFill>
                <a:latin typeface="+mn-lt"/>
                <a:ea typeface="+mn-ea"/>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lt1"/>
                </a:solidFill>
                <a:latin typeface="+mn-lt"/>
                <a:ea typeface="+mn-ea"/>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lt1"/>
                </a:solidFill>
                <a:latin typeface="+mn-lt"/>
                <a:ea typeface="+mn-ea"/>
                <a:cs typeface="+mn-cs"/>
              </a:defRPr>
            </a:lvl5pPr>
            <a:lvl6pPr marL="1520825" indent="-187325" algn="l" defTabSz="914400" rtl="0" eaLnBrk="1" latinLnBrk="0" hangingPunct="1">
              <a:spcBef>
                <a:spcPct val="20000"/>
              </a:spcBef>
              <a:buFontTx/>
              <a:buNone/>
              <a:defRPr sz="1400" kern="1200" baseline="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lgn="ctr"/>
            <a:r>
              <a:rPr lang="en-GB" sz="1697" dirty="0">
                <a:solidFill>
                  <a:srgbClr val="11175E"/>
                </a:solidFill>
              </a:rPr>
              <a:t>Physical health and fitness</a:t>
            </a:r>
          </a:p>
        </p:txBody>
      </p:sp>
      <p:sp>
        <p:nvSpPr>
          <p:cNvPr id="9" name="Content Placeholder 5"/>
          <p:cNvSpPr txBox="1">
            <a:spLocks/>
          </p:cNvSpPr>
          <p:nvPr/>
        </p:nvSpPr>
        <p:spPr bwMode="auto">
          <a:xfrm>
            <a:off x="3895100" y="2953679"/>
            <a:ext cx="4464204" cy="475322"/>
          </a:xfrm>
          <a:prstGeom prst="homePlate">
            <a:avLst/>
          </a:prstGeom>
          <a:solidFill>
            <a:schemeClr val="tx2">
              <a:lumMod val="20000"/>
              <a:lumOff val="80000"/>
            </a:schemeClr>
          </a:solidFill>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227" tIns="43114" rIns="86227" bIns="43114" numCol="1" spcCol="0" rtlCol="0" fromWordArt="0" anchor="ctr" anchorCtr="0" forceAA="0" compatLnSpc="1">
            <a:prstTxWarp prst="textNoShape">
              <a:avLst/>
            </a:prstTxWarp>
            <a:noAutofit/>
          </a:bodyPr>
          <a:lstStyle>
            <a:lvl1pPr marL="342900" indent="-342900" algn="l" rtl="0" eaLnBrk="0" fontAlgn="base" hangingPunct="0">
              <a:spcBef>
                <a:spcPts val="1200"/>
              </a:spcBef>
              <a:spcAft>
                <a:spcPct val="0"/>
              </a:spcAft>
              <a:buFont typeface="Arial" pitchFamily="84" charset="0"/>
              <a:defRPr sz="1800" b="0" kern="1200" baseline="0">
                <a:solidFill>
                  <a:schemeClr val="tx1"/>
                </a:solidFill>
                <a:latin typeface="+mn-lt"/>
                <a:ea typeface="+mn-ea"/>
                <a:cs typeface="+mn-cs"/>
              </a:defRPr>
            </a:lvl1pPr>
            <a:lvl2pPr marL="354013" indent="-176213" algn="l" rtl="0" eaLnBrk="0" fontAlgn="base" hangingPunct="0">
              <a:spcBef>
                <a:spcPts val="600"/>
              </a:spcBef>
              <a:spcAft>
                <a:spcPct val="0"/>
              </a:spcAft>
              <a:defRPr kern="1200" baseline="0">
                <a:solidFill>
                  <a:schemeClr val="lt1"/>
                </a:solidFill>
                <a:latin typeface="+mn-lt"/>
                <a:ea typeface="+mn-ea"/>
                <a:cs typeface="+mn-cs"/>
              </a:defRPr>
            </a:lvl2pPr>
            <a:lvl3pPr marL="215900" indent="-215900" algn="l" rtl="0" eaLnBrk="0" fontAlgn="base" hangingPunct="0">
              <a:spcBef>
                <a:spcPts val="600"/>
              </a:spcBef>
              <a:spcAft>
                <a:spcPct val="0"/>
              </a:spcAft>
              <a:buFont typeface="Arial" pitchFamily="84" charset="0"/>
              <a:buChar char="•"/>
              <a:defRPr kern="1200">
                <a:solidFill>
                  <a:schemeClr val="lt1"/>
                </a:solidFill>
                <a:latin typeface="+mn-lt"/>
                <a:ea typeface="+mn-ea"/>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lt1"/>
                </a:solidFill>
                <a:latin typeface="+mn-lt"/>
                <a:ea typeface="+mn-ea"/>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lt1"/>
                </a:solidFill>
                <a:latin typeface="+mn-lt"/>
                <a:ea typeface="+mn-ea"/>
                <a:cs typeface="+mn-cs"/>
              </a:defRPr>
            </a:lvl5pPr>
            <a:lvl6pPr marL="1520825" indent="-187325" algn="l" defTabSz="914400" rtl="0" eaLnBrk="1" latinLnBrk="0" hangingPunct="1">
              <a:spcBef>
                <a:spcPct val="20000"/>
              </a:spcBef>
              <a:buFontTx/>
              <a:buNone/>
              <a:defRPr sz="1400" kern="1200" baseline="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lgn="ctr"/>
            <a:r>
              <a:rPr lang="en-GB" sz="1697" dirty="0">
                <a:solidFill>
                  <a:srgbClr val="11175E"/>
                </a:solidFill>
              </a:rPr>
              <a:t>Healthy eating</a:t>
            </a:r>
          </a:p>
        </p:txBody>
      </p:sp>
      <p:sp>
        <p:nvSpPr>
          <p:cNvPr id="10" name="Content Placeholder 5"/>
          <p:cNvSpPr txBox="1">
            <a:spLocks/>
          </p:cNvSpPr>
          <p:nvPr/>
        </p:nvSpPr>
        <p:spPr bwMode="auto">
          <a:xfrm>
            <a:off x="3895100" y="3549248"/>
            <a:ext cx="4464204" cy="475322"/>
          </a:xfrm>
          <a:prstGeom prst="homePlate">
            <a:avLst/>
          </a:prstGeom>
          <a:solidFill>
            <a:schemeClr val="tx2">
              <a:lumMod val="20000"/>
              <a:lumOff val="80000"/>
            </a:schemeClr>
          </a:solidFill>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227" tIns="43114" rIns="86227" bIns="43114" numCol="1" spcCol="0" rtlCol="0" fromWordArt="0" anchor="ctr" anchorCtr="0" forceAA="0" compatLnSpc="1">
            <a:prstTxWarp prst="textNoShape">
              <a:avLst/>
            </a:prstTxWarp>
            <a:noAutofit/>
          </a:bodyPr>
          <a:lstStyle>
            <a:lvl1pPr marL="342900" indent="-342900" algn="l" rtl="0" eaLnBrk="0" fontAlgn="base" hangingPunct="0">
              <a:spcBef>
                <a:spcPts val="1200"/>
              </a:spcBef>
              <a:spcAft>
                <a:spcPct val="0"/>
              </a:spcAft>
              <a:buFont typeface="Arial" pitchFamily="84" charset="0"/>
              <a:defRPr sz="1800" b="0" kern="1200" baseline="0">
                <a:solidFill>
                  <a:schemeClr val="tx1"/>
                </a:solidFill>
                <a:latin typeface="+mn-lt"/>
                <a:ea typeface="+mn-ea"/>
                <a:cs typeface="+mn-cs"/>
              </a:defRPr>
            </a:lvl1pPr>
            <a:lvl2pPr marL="354013" indent="-176213" algn="l" rtl="0" eaLnBrk="0" fontAlgn="base" hangingPunct="0">
              <a:spcBef>
                <a:spcPts val="600"/>
              </a:spcBef>
              <a:spcAft>
                <a:spcPct val="0"/>
              </a:spcAft>
              <a:defRPr kern="1200" baseline="0">
                <a:solidFill>
                  <a:schemeClr val="lt1"/>
                </a:solidFill>
                <a:latin typeface="+mn-lt"/>
                <a:ea typeface="+mn-ea"/>
                <a:cs typeface="+mn-cs"/>
              </a:defRPr>
            </a:lvl2pPr>
            <a:lvl3pPr marL="215900" indent="-215900" algn="l" rtl="0" eaLnBrk="0" fontAlgn="base" hangingPunct="0">
              <a:spcBef>
                <a:spcPts val="600"/>
              </a:spcBef>
              <a:spcAft>
                <a:spcPct val="0"/>
              </a:spcAft>
              <a:buFont typeface="Arial" pitchFamily="84" charset="0"/>
              <a:buChar char="•"/>
              <a:defRPr kern="1200">
                <a:solidFill>
                  <a:schemeClr val="lt1"/>
                </a:solidFill>
                <a:latin typeface="+mn-lt"/>
                <a:ea typeface="+mn-ea"/>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lt1"/>
                </a:solidFill>
                <a:latin typeface="+mn-lt"/>
                <a:ea typeface="+mn-ea"/>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lt1"/>
                </a:solidFill>
                <a:latin typeface="+mn-lt"/>
                <a:ea typeface="+mn-ea"/>
                <a:cs typeface="+mn-cs"/>
              </a:defRPr>
            </a:lvl5pPr>
            <a:lvl6pPr marL="1520825" indent="-187325" algn="l" defTabSz="914400" rtl="0" eaLnBrk="1" latinLnBrk="0" hangingPunct="1">
              <a:spcBef>
                <a:spcPct val="20000"/>
              </a:spcBef>
              <a:buFontTx/>
              <a:buNone/>
              <a:defRPr sz="1400" kern="1200" baseline="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lgn="ctr"/>
            <a:r>
              <a:rPr lang="en-GB" sz="1697" dirty="0">
                <a:solidFill>
                  <a:srgbClr val="11175E"/>
                </a:solidFill>
              </a:rPr>
              <a:t>Drugs, alcohol and tobacco</a:t>
            </a:r>
          </a:p>
        </p:txBody>
      </p:sp>
      <p:sp>
        <p:nvSpPr>
          <p:cNvPr id="11" name="Content Placeholder 5"/>
          <p:cNvSpPr txBox="1">
            <a:spLocks/>
          </p:cNvSpPr>
          <p:nvPr/>
        </p:nvSpPr>
        <p:spPr bwMode="auto">
          <a:xfrm>
            <a:off x="3895100" y="4144792"/>
            <a:ext cx="4464204" cy="475322"/>
          </a:xfrm>
          <a:prstGeom prst="homePlate">
            <a:avLst/>
          </a:prstGeom>
          <a:solidFill>
            <a:schemeClr val="tx2">
              <a:lumMod val="20000"/>
              <a:lumOff val="80000"/>
            </a:schemeClr>
          </a:solidFill>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227" tIns="43114" rIns="86227" bIns="43114" numCol="1" spcCol="0" rtlCol="0" fromWordArt="0" anchor="ctr" anchorCtr="0" forceAA="0" compatLnSpc="1">
            <a:prstTxWarp prst="textNoShape">
              <a:avLst/>
            </a:prstTxWarp>
            <a:noAutofit/>
          </a:bodyPr>
          <a:lstStyle>
            <a:lvl1pPr marL="342900" indent="-342900" algn="l" rtl="0" eaLnBrk="0" fontAlgn="base" hangingPunct="0">
              <a:spcBef>
                <a:spcPts val="1200"/>
              </a:spcBef>
              <a:spcAft>
                <a:spcPct val="0"/>
              </a:spcAft>
              <a:buFont typeface="Arial" pitchFamily="84" charset="0"/>
              <a:defRPr sz="1800" b="0" kern="1200" baseline="0">
                <a:solidFill>
                  <a:schemeClr val="tx1"/>
                </a:solidFill>
                <a:latin typeface="+mn-lt"/>
                <a:ea typeface="+mn-ea"/>
                <a:cs typeface="+mn-cs"/>
              </a:defRPr>
            </a:lvl1pPr>
            <a:lvl2pPr marL="354013" indent="-176213" algn="l" rtl="0" eaLnBrk="0" fontAlgn="base" hangingPunct="0">
              <a:spcBef>
                <a:spcPts val="600"/>
              </a:spcBef>
              <a:spcAft>
                <a:spcPct val="0"/>
              </a:spcAft>
              <a:defRPr kern="1200" baseline="0">
                <a:solidFill>
                  <a:schemeClr val="lt1"/>
                </a:solidFill>
                <a:latin typeface="+mn-lt"/>
                <a:ea typeface="+mn-ea"/>
                <a:cs typeface="+mn-cs"/>
              </a:defRPr>
            </a:lvl2pPr>
            <a:lvl3pPr marL="215900" indent="-215900" algn="l" rtl="0" eaLnBrk="0" fontAlgn="base" hangingPunct="0">
              <a:spcBef>
                <a:spcPts val="600"/>
              </a:spcBef>
              <a:spcAft>
                <a:spcPct val="0"/>
              </a:spcAft>
              <a:buFont typeface="Arial" pitchFamily="84" charset="0"/>
              <a:buChar char="•"/>
              <a:defRPr kern="1200">
                <a:solidFill>
                  <a:schemeClr val="lt1"/>
                </a:solidFill>
                <a:latin typeface="+mn-lt"/>
                <a:ea typeface="+mn-ea"/>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lt1"/>
                </a:solidFill>
                <a:latin typeface="+mn-lt"/>
                <a:ea typeface="+mn-ea"/>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lt1"/>
                </a:solidFill>
                <a:latin typeface="+mn-lt"/>
                <a:ea typeface="+mn-ea"/>
                <a:cs typeface="+mn-cs"/>
              </a:defRPr>
            </a:lvl5pPr>
            <a:lvl6pPr marL="1520825" indent="-187325" algn="l" defTabSz="914400" rtl="0" eaLnBrk="1" latinLnBrk="0" hangingPunct="1">
              <a:spcBef>
                <a:spcPct val="20000"/>
              </a:spcBef>
              <a:buFontTx/>
              <a:buNone/>
              <a:defRPr sz="1400" kern="1200" baseline="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lgn="ctr"/>
            <a:r>
              <a:rPr lang="en-GB" sz="1697" dirty="0">
                <a:solidFill>
                  <a:srgbClr val="11175E"/>
                </a:solidFill>
              </a:rPr>
              <a:t>Health and prevention</a:t>
            </a:r>
          </a:p>
        </p:txBody>
      </p:sp>
      <p:sp>
        <p:nvSpPr>
          <p:cNvPr id="12" name="Content Placeholder 5"/>
          <p:cNvSpPr txBox="1">
            <a:spLocks/>
          </p:cNvSpPr>
          <p:nvPr/>
        </p:nvSpPr>
        <p:spPr bwMode="auto">
          <a:xfrm>
            <a:off x="3895100" y="4754158"/>
            <a:ext cx="4464204" cy="475322"/>
          </a:xfrm>
          <a:prstGeom prst="homePlate">
            <a:avLst/>
          </a:prstGeom>
          <a:solidFill>
            <a:schemeClr val="tx2">
              <a:lumMod val="20000"/>
              <a:lumOff val="80000"/>
            </a:schemeClr>
          </a:solidFill>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227" tIns="43114" rIns="86227" bIns="43114" numCol="1" spcCol="0" rtlCol="0" fromWordArt="0" anchor="ctr" anchorCtr="0" forceAA="0" compatLnSpc="1">
            <a:prstTxWarp prst="textNoShape">
              <a:avLst/>
            </a:prstTxWarp>
            <a:noAutofit/>
          </a:bodyPr>
          <a:lstStyle>
            <a:lvl1pPr marL="342900" indent="-342900" algn="l" rtl="0" eaLnBrk="0" fontAlgn="base" hangingPunct="0">
              <a:spcBef>
                <a:spcPts val="1200"/>
              </a:spcBef>
              <a:spcAft>
                <a:spcPct val="0"/>
              </a:spcAft>
              <a:buFont typeface="Arial" pitchFamily="84" charset="0"/>
              <a:defRPr sz="1800" b="0" kern="1200" baseline="0">
                <a:solidFill>
                  <a:schemeClr val="tx1"/>
                </a:solidFill>
                <a:latin typeface="+mn-lt"/>
                <a:ea typeface="+mn-ea"/>
                <a:cs typeface="+mn-cs"/>
              </a:defRPr>
            </a:lvl1pPr>
            <a:lvl2pPr marL="354013" indent="-176213" algn="l" rtl="0" eaLnBrk="0" fontAlgn="base" hangingPunct="0">
              <a:spcBef>
                <a:spcPts val="600"/>
              </a:spcBef>
              <a:spcAft>
                <a:spcPct val="0"/>
              </a:spcAft>
              <a:defRPr kern="1200" baseline="0">
                <a:solidFill>
                  <a:schemeClr val="lt1"/>
                </a:solidFill>
                <a:latin typeface="+mn-lt"/>
                <a:ea typeface="+mn-ea"/>
                <a:cs typeface="+mn-cs"/>
              </a:defRPr>
            </a:lvl2pPr>
            <a:lvl3pPr marL="215900" indent="-215900" algn="l" rtl="0" eaLnBrk="0" fontAlgn="base" hangingPunct="0">
              <a:spcBef>
                <a:spcPts val="600"/>
              </a:spcBef>
              <a:spcAft>
                <a:spcPct val="0"/>
              </a:spcAft>
              <a:buFont typeface="Arial" pitchFamily="84" charset="0"/>
              <a:buChar char="•"/>
              <a:defRPr kern="1200">
                <a:solidFill>
                  <a:schemeClr val="lt1"/>
                </a:solidFill>
                <a:latin typeface="+mn-lt"/>
                <a:ea typeface="+mn-ea"/>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lt1"/>
                </a:solidFill>
                <a:latin typeface="+mn-lt"/>
                <a:ea typeface="+mn-ea"/>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lt1"/>
                </a:solidFill>
                <a:latin typeface="+mn-lt"/>
                <a:ea typeface="+mn-ea"/>
                <a:cs typeface="+mn-cs"/>
              </a:defRPr>
            </a:lvl5pPr>
            <a:lvl6pPr marL="1520825" indent="-187325" algn="l" defTabSz="914400" rtl="0" eaLnBrk="1" latinLnBrk="0" hangingPunct="1">
              <a:spcBef>
                <a:spcPct val="20000"/>
              </a:spcBef>
              <a:buFontTx/>
              <a:buNone/>
              <a:defRPr sz="1400" kern="1200" baseline="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lgn="ctr"/>
            <a:r>
              <a:rPr lang="en-GB" sz="1697" dirty="0">
                <a:solidFill>
                  <a:srgbClr val="11175E"/>
                </a:solidFill>
              </a:rPr>
              <a:t>Basic first aid</a:t>
            </a:r>
          </a:p>
        </p:txBody>
      </p:sp>
      <p:sp>
        <p:nvSpPr>
          <p:cNvPr id="13" name="Content Placeholder 5"/>
          <p:cNvSpPr txBox="1">
            <a:spLocks/>
          </p:cNvSpPr>
          <p:nvPr/>
        </p:nvSpPr>
        <p:spPr bwMode="auto">
          <a:xfrm>
            <a:off x="3895100" y="5363524"/>
            <a:ext cx="4464204" cy="475322"/>
          </a:xfrm>
          <a:prstGeom prst="homePlate">
            <a:avLst/>
          </a:prstGeom>
          <a:solidFill>
            <a:schemeClr val="tx2">
              <a:lumMod val="20000"/>
              <a:lumOff val="80000"/>
            </a:schemeClr>
          </a:solidFill>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227" tIns="43114" rIns="86227" bIns="43114" numCol="1" spcCol="0" rtlCol="0" fromWordArt="0" anchor="ctr" anchorCtr="0" forceAA="0" compatLnSpc="1">
            <a:prstTxWarp prst="textNoShape">
              <a:avLst/>
            </a:prstTxWarp>
            <a:noAutofit/>
          </a:bodyPr>
          <a:lstStyle>
            <a:lvl1pPr marL="342900" indent="-342900" algn="l" rtl="0" eaLnBrk="0" fontAlgn="base" hangingPunct="0">
              <a:spcBef>
                <a:spcPts val="1200"/>
              </a:spcBef>
              <a:spcAft>
                <a:spcPct val="0"/>
              </a:spcAft>
              <a:buFont typeface="Arial" pitchFamily="84" charset="0"/>
              <a:defRPr sz="1800" b="0" kern="1200" baseline="0">
                <a:solidFill>
                  <a:schemeClr val="tx1"/>
                </a:solidFill>
                <a:latin typeface="+mn-lt"/>
                <a:ea typeface="+mn-ea"/>
                <a:cs typeface="+mn-cs"/>
              </a:defRPr>
            </a:lvl1pPr>
            <a:lvl2pPr marL="354013" indent="-176213" algn="l" rtl="0" eaLnBrk="0" fontAlgn="base" hangingPunct="0">
              <a:spcBef>
                <a:spcPts val="600"/>
              </a:spcBef>
              <a:spcAft>
                <a:spcPct val="0"/>
              </a:spcAft>
              <a:defRPr kern="1200" baseline="0">
                <a:solidFill>
                  <a:schemeClr val="lt1"/>
                </a:solidFill>
                <a:latin typeface="+mn-lt"/>
                <a:ea typeface="+mn-ea"/>
                <a:cs typeface="+mn-cs"/>
              </a:defRPr>
            </a:lvl2pPr>
            <a:lvl3pPr marL="215900" indent="-215900" algn="l" rtl="0" eaLnBrk="0" fontAlgn="base" hangingPunct="0">
              <a:spcBef>
                <a:spcPts val="600"/>
              </a:spcBef>
              <a:spcAft>
                <a:spcPct val="0"/>
              </a:spcAft>
              <a:buFont typeface="Arial" pitchFamily="84" charset="0"/>
              <a:buChar char="•"/>
              <a:defRPr kern="1200">
                <a:solidFill>
                  <a:schemeClr val="lt1"/>
                </a:solidFill>
                <a:latin typeface="+mn-lt"/>
                <a:ea typeface="+mn-ea"/>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lt1"/>
                </a:solidFill>
                <a:latin typeface="+mn-lt"/>
                <a:ea typeface="+mn-ea"/>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lt1"/>
                </a:solidFill>
                <a:latin typeface="+mn-lt"/>
                <a:ea typeface="+mn-ea"/>
                <a:cs typeface="+mn-cs"/>
              </a:defRPr>
            </a:lvl5pPr>
            <a:lvl6pPr marL="1520825" indent="-187325" algn="l" defTabSz="914400" rtl="0" eaLnBrk="1" latinLnBrk="0" hangingPunct="1">
              <a:spcBef>
                <a:spcPct val="20000"/>
              </a:spcBef>
              <a:buFontTx/>
              <a:buNone/>
              <a:defRPr sz="1400" kern="1200" baseline="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lgn="ctr"/>
            <a:r>
              <a:rPr lang="en-GB" sz="1697" dirty="0">
                <a:solidFill>
                  <a:srgbClr val="11175E"/>
                </a:solidFill>
              </a:rPr>
              <a:t>Changing adolescent body</a:t>
            </a:r>
          </a:p>
        </p:txBody>
      </p:sp>
      <p:sp>
        <p:nvSpPr>
          <p:cNvPr id="15" name="Content Placeholder 2"/>
          <p:cNvSpPr txBox="1">
            <a:spLocks/>
          </p:cNvSpPr>
          <p:nvPr/>
        </p:nvSpPr>
        <p:spPr>
          <a:xfrm>
            <a:off x="400049" y="1389647"/>
            <a:ext cx="3171825" cy="446773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400" dirty="0"/>
              <a:t>Health Education aims to give your child the information they need to make good decisions about their own health and wellbeing, to recognise issues in themselves and others, and to seek support as early as possible when issues arise. </a:t>
            </a:r>
          </a:p>
        </p:txBody>
      </p:sp>
    </p:spTree>
    <p:extLst>
      <p:ext uri="{BB962C8B-B14F-4D97-AF65-F5344CB8AC3E}">
        <p14:creationId xmlns:p14="http://schemas.microsoft.com/office/powerpoint/2010/main" val="2489614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701"/>
            <a:ext cx="8229600" cy="782637"/>
          </a:xfrm>
        </p:spPr>
        <p:txBody>
          <a:bodyPr/>
          <a:lstStyle/>
          <a:p>
            <a:r>
              <a:rPr lang="en-GB" sz="3800" dirty="0" smtClean="0"/>
              <a:t>What does Relationships Education cover?</a:t>
            </a:r>
            <a:endParaRPr lang="en-GB" sz="3800" dirty="0"/>
          </a:p>
        </p:txBody>
      </p:sp>
      <p:sp>
        <p:nvSpPr>
          <p:cNvPr id="3" name="Content Placeholder 2"/>
          <p:cNvSpPr>
            <a:spLocks noGrp="1"/>
          </p:cNvSpPr>
          <p:nvPr>
            <p:ph idx="1"/>
          </p:nvPr>
        </p:nvSpPr>
        <p:spPr>
          <a:xfrm>
            <a:off x="457200" y="1457325"/>
            <a:ext cx="8229600" cy="4525963"/>
          </a:xfrm>
        </p:spPr>
        <p:txBody>
          <a:bodyPr/>
          <a:lstStyle/>
          <a:p>
            <a:r>
              <a:rPr lang="en-GB" sz="2500" dirty="0"/>
              <a:t>At primary age, </a:t>
            </a:r>
            <a:r>
              <a:rPr lang="en-GB" sz="2500" dirty="0" smtClean="0"/>
              <a:t>relationships education will help pupils to </a:t>
            </a:r>
            <a:r>
              <a:rPr lang="en-GB" sz="2500" dirty="0"/>
              <a:t>identify what areas of the body are private, how their bodies will change, how to say no and who they can talk to if they are </a:t>
            </a:r>
            <a:r>
              <a:rPr lang="en-GB" sz="2500" dirty="0" smtClean="0"/>
              <a:t>worried</a:t>
            </a:r>
          </a:p>
          <a:p>
            <a:r>
              <a:rPr lang="en-GB" sz="2500" dirty="0" smtClean="0"/>
              <a:t>Later</a:t>
            </a:r>
            <a:r>
              <a:rPr lang="en-GB" sz="2500" dirty="0"/>
              <a:t>, it explores what a healthy relationship looks like, giving them the language to communicate and report when someone is making them feel uncomfortable or making them do things they don’t want to </a:t>
            </a:r>
            <a:r>
              <a:rPr lang="en-GB" sz="2500" dirty="0" smtClean="0"/>
              <a:t>do</a:t>
            </a:r>
          </a:p>
          <a:p>
            <a:r>
              <a:rPr lang="en-GB" sz="2500" dirty="0" smtClean="0"/>
              <a:t>It </a:t>
            </a:r>
            <a:r>
              <a:rPr lang="en-GB" sz="2500" dirty="0"/>
              <a:t>promotes an awareness of where to turn for help, identifying trusted adults in their </a:t>
            </a:r>
            <a:r>
              <a:rPr lang="en-GB" sz="2500" dirty="0" smtClean="0"/>
              <a:t>lives</a:t>
            </a:r>
          </a:p>
          <a:p>
            <a:r>
              <a:rPr lang="en-GB" sz="2500" dirty="0" smtClean="0"/>
              <a:t>It also </a:t>
            </a:r>
            <a:r>
              <a:rPr lang="en-GB" sz="2500" dirty="0"/>
              <a:t>provides an opportunity to integrate an awareness of resilience-building as part of effective PSHE.  </a:t>
            </a:r>
          </a:p>
          <a:p>
            <a:endParaRPr lang="en-GB" dirty="0"/>
          </a:p>
        </p:txBody>
      </p:sp>
    </p:spTree>
    <p:extLst>
      <p:ext uri="{BB962C8B-B14F-4D97-AF65-F5344CB8AC3E}">
        <p14:creationId xmlns:p14="http://schemas.microsoft.com/office/powerpoint/2010/main" val="752167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4062"/>
          </a:xfrm>
        </p:spPr>
        <p:txBody>
          <a:bodyPr/>
          <a:lstStyle/>
          <a:p>
            <a:r>
              <a:rPr lang="en-GB" sz="4000" dirty="0"/>
              <a:t>Relationships Education</a:t>
            </a:r>
            <a:endParaRPr lang="en-GB" sz="3800" dirty="0"/>
          </a:p>
        </p:txBody>
      </p:sp>
      <p:sp>
        <p:nvSpPr>
          <p:cNvPr id="3" name="Content Placeholder 2"/>
          <p:cNvSpPr>
            <a:spLocks noGrp="1"/>
          </p:cNvSpPr>
          <p:nvPr>
            <p:ph idx="1"/>
          </p:nvPr>
        </p:nvSpPr>
        <p:spPr>
          <a:xfrm>
            <a:off x="457200" y="1333501"/>
            <a:ext cx="8229600" cy="5030788"/>
          </a:xfrm>
        </p:spPr>
        <p:txBody>
          <a:bodyPr/>
          <a:lstStyle/>
          <a:p>
            <a:r>
              <a:rPr lang="en-GB" sz="2300" dirty="0"/>
              <a:t>Relationships Education in primary schools will protect </a:t>
            </a:r>
            <a:r>
              <a:rPr lang="en-GB" sz="2300" dirty="0" smtClean="0"/>
              <a:t>children</a:t>
            </a:r>
            <a:endParaRPr lang="en-GB" sz="2300" dirty="0"/>
          </a:p>
          <a:p>
            <a:r>
              <a:rPr lang="en-GB" sz="2300" dirty="0" smtClean="0"/>
              <a:t>There </a:t>
            </a:r>
            <a:r>
              <a:rPr lang="en-GB" sz="2300" dirty="0"/>
              <a:t>is widespread agreement that children need to be able to recognise abusive behaviour and to know how to seek help if they are worried about abuse or experience </a:t>
            </a:r>
            <a:r>
              <a:rPr lang="en-GB" sz="2300" dirty="0" smtClean="0"/>
              <a:t>it</a:t>
            </a:r>
          </a:p>
          <a:p>
            <a:r>
              <a:rPr lang="en-GB" sz="2300" dirty="0" smtClean="0"/>
              <a:t>The </a:t>
            </a:r>
            <a:r>
              <a:rPr lang="en-GB" sz="2300" dirty="0"/>
              <a:t>new guidance states that by the end of primary school all children should know: ‘how to report concerns or abuse, and the vocabulary and confidence needed to do so’.</a:t>
            </a:r>
          </a:p>
          <a:p>
            <a:r>
              <a:rPr lang="en-GB" sz="2300" dirty="0"/>
              <a:t>The Sex Education Forum believes that Relationships Education should promote equal, safe and enjoyable relationships and be taught in a way which fosters LGBT and gender equality, in line with the Equalities Act 2010. The new Government guidance is compatible with this.</a:t>
            </a:r>
          </a:p>
        </p:txBody>
      </p:sp>
    </p:spTree>
    <p:extLst>
      <p:ext uri="{BB962C8B-B14F-4D97-AF65-F5344CB8AC3E}">
        <p14:creationId xmlns:p14="http://schemas.microsoft.com/office/powerpoint/2010/main" val="220013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800" dirty="0" smtClean="0"/>
              <a:t>What is the right age to start teaching Relationships &amp; Sex Education (RSE)?</a:t>
            </a:r>
            <a:endParaRPr lang="en-GB" sz="3800" dirty="0"/>
          </a:p>
        </p:txBody>
      </p:sp>
      <p:sp>
        <p:nvSpPr>
          <p:cNvPr id="3" name="Content Placeholder 2"/>
          <p:cNvSpPr>
            <a:spLocks noGrp="1"/>
          </p:cNvSpPr>
          <p:nvPr>
            <p:ph idx="1"/>
          </p:nvPr>
        </p:nvSpPr>
        <p:spPr>
          <a:xfrm>
            <a:off x="457200" y="1589088"/>
            <a:ext cx="8229600" cy="4525963"/>
          </a:xfrm>
        </p:spPr>
        <p:txBody>
          <a:bodyPr/>
          <a:lstStyle/>
          <a:p>
            <a:r>
              <a:rPr lang="en-GB" sz="2500" dirty="0" smtClean="0"/>
              <a:t>Children </a:t>
            </a:r>
            <a:r>
              <a:rPr lang="en-GB" sz="2500" dirty="0"/>
              <a:t>take in the information around them about sex and relationships from a very young age even if no-one talks to them about it. Many of the things they pick up are incorrect and confusing. For this reason it is important that parents and carers answer their children's questions to help them make sense of it </a:t>
            </a:r>
            <a:r>
              <a:rPr lang="en-GB" sz="2500" dirty="0" smtClean="0"/>
              <a:t>all</a:t>
            </a:r>
          </a:p>
          <a:p>
            <a:r>
              <a:rPr lang="en-GB" sz="2500" dirty="0"/>
              <a:t>Good quality RSE is taught through a spiral curriculum which develops with the child. RSE begins with teaching children about appropriate behaviour, safety and basic understanding of their bodies and how families care for them. Five year olds are not taught about how people have sex.</a:t>
            </a:r>
            <a:endParaRPr lang="en-GB" sz="2500" dirty="0" smtClean="0"/>
          </a:p>
        </p:txBody>
      </p:sp>
    </p:spTree>
    <p:extLst>
      <p:ext uri="{BB962C8B-B14F-4D97-AF65-F5344CB8AC3E}">
        <p14:creationId xmlns:p14="http://schemas.microsoft.com/office/powerpoint/2010/main" val="1700230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800" dirty="0" smtClean="0"/>
              <a:t>Parents </a:t>
            </a:r>
            <a:r>
              <a:rPr lang="en-GB" sz="3800" dirty="0"/>
              <a:t>right of withdrawal from September 2020 </a:t>
            </a:r>
            <a:endParaRPr lang="en-GB" sz="3800" dirty="0"/>
          </a:p>
        </p:txBody>
      </p:sp>
      <p:sp>
        <p:nvSpPr>
          <p:cNvPr id="3" name="Content Placeholder 2"/>
          <p:cNvSpPr>
            <a:spLocks noGrp="1"/>
          </p:cNvSpPr>
          <p:nvPr>
            <p:ph idx="1"/>
          </p:nvPr>
        </p:nvSpPr>
        <p:spPr/>
        <p:txBody>
          <a:bodyPr/>
          <a:lstStyle/>
          <a:p>
            <a:r>
              <a:rPr lang="en-GB" sz="2200" dirty="0" smtClean="0"/>
              <a:t>You </a:t>
            </a:r>
            <a:r>
              <a:rPr lang="en-GB" sz="2200" dirty="0"/>
              <a:t>cannot withdraw your child from </a:t>
            </a:r>
            <a:r>
              <a:rPr lang="en-GB" sz="2200" dirty="0" smtClean="0"/>
              <a:t>Relationships </a:t>
            </a:r>
            <a:r>
              <a:rPr lang="en-GB" sz="2200" dirty="0"/>
              <a:t>Education because it is important that all children receive this content, covering topics such as friendships and how to stay </a:t>
            </a:r>
            <a:r>
              <a:rPr lang="en-GB" sz="2200" dirty="0" smtClean="0"/>
              <a:t>safe</a:t>
            </a:r>
            <a:endParaRPr lang="en-GB" sz="2200" dirty="0"/>
          </a:p>
          <a:p>
            <a:r>
              <a:rPr lang="en-GB" sz="2200" dirty="0"/>
              <a:t>Your child’s primary school can choose to teach Sex Education. If you’d like to know more about this, we recommend speaking to the school to understand what will be taught and when. </a:t>
            </a:r>
            <a:endParaRPr lang="en-GB" sz="2200" dirty="0" smtClean="0"/>
          </a:p>
          <a:p>
            <a:r>
              <a:rPr lang="en-GB" sz="2200" dirty="0" smtClean="0"/>
              <a:t>If </a:t>
            </a:r>
            <a:r>
              <a:rPr lang="en-GB" sz="2200" dirty="0"/>
              <a:t>you do not want your child to take part in some or all of the lessons on Sex Education, you can ask that they are withdrawn. At primary level, the head teacher must grant this request. </a:t>
            </a:r>
          </a:p>
          <a:p>
            <a:r>
              <a:rPr lang="en-GB" sz="2200" dirty="0"/>
              <a:t>The science curriculum in all maintained schools also includes content on human </a:t>
            </a:r>
            <a:r>
              <a:rPr lang="en-GB" sz="2200" dirty="0" smtClean="0"/>
              <a:t>development</a:t>
            </a:r>
            <a:r>
              <a:rPr lang="en-GB" sz="2200" dirty="0"/>
              <a:t>, including reproduction, which there is no right to withdraw from. </a:t>
            </a:r>
            <a:endParaRPr lang="en-GB" sz="2200" dirty="0"/>
          </a:p>
        </p:txBody>
      </p:sp>
    </p:spTree>
    <p:extLst>
      <p:ext uri="{BB962C8B-B14F-4D97-AF65-F5344CB8AC3E}">
        <p14:creationId xmlns:p14="http://schemas.microsoft.com/office/powerpoint/2010/main" val="1598624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3220</TotalTime>
  <Words>1320</Words>
  <Application>Microsoft Office PowerPoint</Application>
  <PresentationFormat>On-screen Show (4:3)</PresentationFormat>
  <Paragraphs>94</Paragraphs>
  <Slides>13</Slides>
  <Notes>6</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19" baseType="lpstr">
      <vt:lpstr>Arial</vt:lpstr>
      <vt:lpstr>Calibri</vt:lpstr>
      <vt:lpstr>ヒラギノ角ゴ Pro W3</vt:lpstr>
      <vt:lpstr>Office Theme</vt:lpstr>
      <vt:lpstr>Custom Design</vt:lpstr>
      <vt:lpstr>Adobe Acrobat Document</vt:lpstr>
      <vt:lpstr>Relationships Education and Health Education </vt:lpstr>
      <vt:lpstr>Presentation Aims</vt:lpstr>
      <vt:lpstr>Statutory Teaching</vt:lpstr>
      <vt:lpstr>Relationships Education</vt:lpstr>
      <vt:lpstr>Health Education</vt:lpstr>
      <vt:lpstr>What does Relationships Education cover?</vt:lpstr>
      <vt:lpstr>Relationships Education</vt:lpstr>
      <vt:lpstr>What is the right age to start teaching Relationships &amp; Sex Education (RSE)?</vt:lpstr>
      <vt:lpstr>Parents right of withdrawal from September 2020 </vt:lpstr>
      <vt:lpstr>Do parents generally support RSE?</vt:lpstr>
      <vt:lpstr>View of young people</vt:lpstr>
      <vt:lpstr>Information handout for Parents</vt:lpstr>
      <vt:lpstr>References </vt:lpstr>
    </vt:vector>
  </TitlesOfParts>
  <Company>Warrington Borough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 Jeffery</dc:creator>
  <cp:lastModifiedBy>Allcock, Debbie</cp:lastModifiedBy>
  <cp:revision>176</cp:revision>
  <cp:lastPrinted>2020-03-05T10:19:52Z</cp:lastPrinted>
  <dcterms:created xsi:type="dcterms:W3CDTF">2016-11-16T10:56:03Z</dcterms:created>
  <dcterms:modified xsi:type="dcterms:W3CDTF">2020-03-13T15:15:37Z</dcterms:modified>
</cp:coreProperties>
</file>