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FC"/>
    <a:srgbClr val="CD1490"/>
    <a:srgbClr val="21B413"/>
    <a:srgbClr val="00C2CB"/>
    <a:srgbClr val="FAB122"/>
    <a:srgbClr val="8A0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B5776976-372B-40C2-9324-9EA63552FAC7}"/>
    <pc:docChg chg="modSld">
      <pc:chgData name="Janet Lloyd" userId="a4f699d23cac0c7f" providerId="LiveId" clId="{B5776976-372B-40C2-9324-9EA63552FAC7}" dt="2022-03-22T11:24:03.681" v="14" actId="20577"/>
      <pc:docMkLst>
        <pc:docMk/>
      </pc:docMkLst>
      <pc:sldChg chg="modSp mod">
        <pc:chgData name="Janet Lloyd" userId="a4f699d23cac0c7f" providerId="LiveId" clId="{B5776976-372B-40C2-9324-9EA63552FAC7}" dt="2022-03-22T11:24:03.681" v="14" actId="20577"/>
        <pc:sldMkLst>
          <pc:docMk/>
          <pc:sldMk cId="2448713213" sldId="269"/>
        </pc:sldMkLst>
        <pc:spChg chg="mod">
          <ac:chgData name="Janet Lloyd" userId="a4f699d23cac0c7f" providerId="LiveId" clId="{B5776976-372B-40C2-9324-9EA63552FAC7}" dt="2022-03-22T11:24:03.681" v="14" actId="20577"/>
          <ac:spMkLst>
            <pc:docMk/>
            <pc:sldMk cId="2448713213" sldId="269"/>
            <ac:spMk id="2" creationId="{A4F8A485-3B17-489C-AF6F-389B9B6E44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n.myvle.co.uk/index.php?name=FileManager&amp;fid=4L2426CC2924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223B35-E0FB-4798-9CAB-CBD73E41F895}"/>
              </a:ext>
            </a:extLst>
          </p:cNvPr>
          <p:cNvSpPr/>
          <p:nvPr/>
        </p:nvSpPr>
        <p:spPr>
          <a:xfrm>
            <a:off x="0" y="0"/>
            <a:ext cx="9144000" cy="400948"/>
          </a:xfrm>
          <a:prstGeom prst="rect">
            <a:avLst/>
          </a:prstGeom>
          <a:solidFill>
            <a:srgbClr val="1EC8FC"/>
          </a:solidFill>
          <a:ln>
            <a:solidFill>
              <a:srgbClr val="1EC8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279" y="60818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178178" y="82768"/>
            <a:ext cx="7716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</a:t>
            </a:r>
            <a:r>
              <a:rPr lang="en-GB" sz="1400" b="1">
                <a:solidFill>
                  <a:schemeClr val="bg1"/>
                </a:solidFill>
              </a:rPr>
              <a:t>: Spanish Stage </a:t>
            </a:r>
            <a:r>
              <a:rPr lang="en-GB" sz="1400" b="1" dirty="0">
                <a:solidFill>
                  <a:schemeClr val="bg1"/>
                </a:solidFill>
              </a:rPr>
              <a:t>1 Summer 1– Fruit, vegetables, the hungry giant story.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6560117" y="512300"/>
            <a:ext cx="2497364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za/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150123" y="2476255"/>
            <a:ext cx="5946154" cy="2385653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Recall and use previously learnt language.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a question in Summer accurately.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actions and games to help memorisation.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positive attitude to learning about language and cultures.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links with English and home languages.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risks and learn from mistakes.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Imitate pronunciation of sounds.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6273864" y="2509513"/>
            <a:ext cx="2497364" cy="2379690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Primary creativity/</a:t>
            </a:r>
            <a:b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cross-curricular learning 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Drama/Music.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and present a hungry giant performance..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Papier </a:t>
            </a:r>
            <a:r>
              <a:rPr lang="en-GB" sz="14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maché</a:t>
            </a: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fruit display 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Art /DT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159A8C-4386-42F9-A772-1D9A4BF760FF}"/>
              </a:ext>
            </a:extLst>
          </p:cNvPr>
          <p:cNvSpPr txBox="1"/>
          <p:nvPr/>
        </p:nvSpPr>
        <p:spPr>
          <a:xfrm>
            <a:off x="5748350" y="5791816"/>
            <a:ext cx="2395893" cy="7332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Grammar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 requests.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Singular and plural nouns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287004-5279-4AB3-AED9-6E1BB382E5B5}"/>
              </a:ext>
            </a:extLst>
          </p:cNvPr>
          <p:cNvSpPr txBox="1"/>
          <p:nvPr/>
        </p:nvSpPr>
        <p:spPr>
          <a:xfrm>
            <a:off x="157805" y="521829"/>
            <a:ext cx="6035529" cy="1815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Learning Objective for each lesson: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understand and say fruits and vegetables nouns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count fruits and vegetables in Summer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understand and enjoy a story about fruits and vegetables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ask politely for an item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remember fruits and vegetable nouns play a board game.</a:t>
            </a: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400" dirty="0">
                <a:latin typeface="Century Gothic" panose="020B0502020202020204" pitchFamily="34" charset="0"/>
              </a:rPr>
              <a:t>I can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write sentences using a model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340A76-61AF-4215-B508-8DB565D856E6}"/>
              </a:ext>
            </a:extLst>
          </p:cNvPr>
          <p:cNvSpPr txBox="1"/>
          <p:nvPr/>
        </p:nvSpPr>
        <p:spPr>
          <a:xfrm>
            <a:off x="178178" y="4982789"/>
            <a:ext cx="5001802" cy="1815882"/>
          </a:xfrm>
          <a:prstGeom prst="rect">
            <a:avLst/>
          </a:prstGeom>
          <a:noFill/>
          <a:ln w="38100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Key Performance Indicators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say and understand fruit/veg nouns.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recall numbers to 1-15 and count fruits.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understand, enjoy and join in with a story.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ask politely for an item in Summer.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play a board game and ask politely for an item. 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Can write a sentence in Summer and use the </a:t>
            </a:r>
            <a:r>
              <a:rPr lang="en-GB" sz="1400" dirty="0" err="1">
                <a:latin typeface="Century Gothic" panose="020B0502020202020204" pitchFamily="34" charset="0"/>
              </a:rPr>
              <a:t>conjunction“and</a:t>
            </a:r>
            <a:r>
              <a:rPr lang="en-GB" sz="1400" dirty="0">
                <a:latin typeface="Century Gothic" panose="020B0502020202020204" pitchFamily="34" charset="0"/>
              </a:rPr>
              <a:t>”. </a:t>
            </a:r>
            <a:endParaRPr lang="en-GB" sz="1400" dirty="0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0FF1F57E-16ED-4394-9535-3A1FF57518AC}"/>
              </a:ext>
            </a:extLst>
          </p:cNvPr>
          <p:cNvSpPr txBox="1"/>
          <p:nvPr/>
        </p:nvSpPr>
        <p:spPr>
          <a:xfrm>
            <a:off x="5748350" y="5198262"/>
            <a:ext cx="3011748" cy="314993"/>
          </a:xfrm>
          <a:prstGeom prst="rect">
            <a:avLst/>
          </a:prstGeom>
          <a:noFill/>
          <a:ln w="38100">
            <a:solidFill>
              <a:srgbClr val="21B413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Century Gothic" panose="020B0502020202020204" pitchFamily="34" charset="0"/>
                <a:hlinkClick r:id="rId3"/>
              </a:rPr>
              <a:t>Examples of other schools’ work</a:t>
            </a: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254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Teacher</cp:lastModifiedBy>
  <cp:revision>68</cp:revision>
  <dcterms:created xsi:type="dcterms:W3CDTF">2006-08-16T00:00:00Z</dcterms:created>
  <dcterms:modified xsi:type="dcterms:W3CDTF">2022-03-28T19:32:52Z</dcterms:modified>
</cp:coreProperties>
</file>