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  <p:sldId id="267" r:id="rId13"/>
    <p:sldId id="272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FFCC66"/>
    <a:srgbClr val="FF996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6224" autoAdjust="0"/>
    <p:restoredTop sz="94660"/>
  </p:normalViewPr>
  <p:slideViewPr>
    <p:cSldViewPr>
      <p:cViewPr>
        <p:scale>
          <a:sx n="90" d="100"/>
          <a:sy n="90" d="100"/>
        </p:scale>
        <p:origin x="-1194" y="3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5E8794-2FB9-4779-8FAE-47D4E098A80F}" type="datetimeFigureOut">
              <a:rPr lang="en-US" smtClean="0"/>
              <a:pPr/>
              <a:t>3/11/2015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B7CA22-AC34-4755-AE83-D3BB957030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E8794-2FB9-4779-8FAE-47D4E098A80F}" type="datetimeFigureOut">
              <a:rPr lang="en-US" smtClean="0"/>
              <a:pPr/>
              <a:t>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7CA22-AC34-4755-AE83-D3BB957030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E8794-2FB9-4779-8FAE-47D4E098A80F}" type="datetimeFigureOut">
              <a:rPr lang="en-US" smtClean="0"/>
              <a:pPr/>
              <a:t>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7CA22-AC34-4755-AE83-D3BB957030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E8794-2FB9-4779-8FAE-47D4E098A80F}" type="datetimeFigureOut">
              <a:rPr lang="en-US" smtClean="0"/>
              <a:pPr/>
              <a:t>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7CA22-AC34-4755-AE83-D3BB9570301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E8794-2FB9-4779-8FAE-47D4E098A80F}" type="datetimeFigureOut">
              <a:rPr lang="en-US" smtClean="0"/>
              <a:pPr/>
              <a:t>3/11/2015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7CA22-AC34-4755-AE83-D3BB9570301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E8794-2FB9-4779-8FAE-47D4E098A80F}" type="datetimeFigureOut">
              <a:rPr lang="en-US" smtClean="0"/>
              <a:pPr/>
              <a:t>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7CA22-AC34-4755-AE83-D3BB9570301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E8794-2FB9-4779-8FAE-47D4E098A80F}" type="datetimeFigureOut">
              <a:rPr lang="en-US" smtClean="0"/>
              <a:pPr/>
              <a:t>3/11/2015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7CA22-AC34-4755-AE83-D3BB957030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E8794-2FB9-4779-8FAE-47D4E098A80F}" type="datetimeFigureOut">
              <a:rPr lang="en-US" smtClean="0"/>
              <a:pPr/>
              <a:t>3/11/2015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7CA22-AC34-4755-AE83-D3BB9570301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5E8794-2FB9-4779-8FAE-47D4E098A80F}" type="datetimeFigureOut">
              <a:rPr lang="en-US" smtClean="0"/>
              <a:pPr/>
              <a:t>3/11/2015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7CA22-AC34-4755-AE83-D3BB957030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5E8794-2FB9-4779-8FAE-47D4E098A80F}" type="datetimeFigureOut">
              <a:rPr lang="en-US" smtClean="0"/>
              <a:pPr/>
              <a:t>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B7CA22-AC34-4755-AE83-D3BB95703015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5E8794-2FB9-4779-8FAE-47D4E098A80F}" type="datetimeFigureOut">
              <a:rPr lang="en-US" smtClean="0"/>
              <a:pPr/>
              <a:t>3/11/2015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B7CA22-AC34-4755-AE83-D3BB9570301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5E8794-2FB9-4779-8FAE-47D4E098A80F}" type="datetimeFigureOut">
              <a:rPr lang="en-US" smtClean="0"/>
              <a:pPr/>
              <a:t>3/11/2015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B7CA22-AC34-4755-AE83-D3BB9570301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DYjF_bQy4Q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2143116"/>
            <a:ext cx="7772400" cy="1829761"/>
          </a:xfrm>
        </p:spPr>
        <p:txBody>
          <a:bodyPr/>
          <a:lstStyle/>
          <a:p>
            <a:r>
              <a:rPr lang="en-GB" dirty="0" smtClean="0"/>
              <a:t>Assessment Information Evening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March 2015</a:t>
            </a:r>
            <a:endParaRPr lang="en-GB" dirty="0"/>
          </a:p>
        </p:txBody>
      </p:sp>
      <p:pic>
        <p:nvPicPr>
          <p:cNvPr id="5" name="Picture 4" descr="TG logo blu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158" y="1785926"/>
          <a:ext cx="8258202" cy="177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578"/>
                <a:gridCol w="917578"/>
                <a:gridCol w="917578"/>
                <a:gridCol w="917578"/>
                <a:gridCol w="917578"/>
                <a:gridCol w="917578"/>
                <a:gridCol w="917578"/>
                <a:gridCol w="917578"/>
                <a:gridCol w="917578"/>
              </a:tblGrid>
              <a:tr h="28652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below</a:t>
                      </a:r>
                      <a:endParaRPr lang="en-GB" sz="1200" dirty="0"/>
                    </a:p>
                  </a:txBody>
                  <a:tcPr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below</a:t>
                      </a:r>
                      <a:endParaRPr lang="en-GB" sz="1200" dirty="0"/>
                    </a:p>
                  </a:txBody>
                  <a:tcPr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working</a:t>
                      </a:r>
                      <a:r>
                        <a:rPr lang="en-GB" dirty="0" smtClean="0"/>
                        <a:t> </a:t>
                      </a:r>
                      <a:r>
                        <a:rPr lang="en-GB" sz="1200" dirty="0" smtClean="0"/>
                        <a:t>towards</a:t>
                      </a:r>
                      <a:endParaRPr lang="en-GB" sz="1200" dirty="0"/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working towards</a:t>
                      </a:r>
                      <a:endParaRPr lang="en-GB" sz="1200" dirty="0"/>
                    </a:p>
                  </a:txBody>
                  <a:tcPr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at</a:t>
                      </a:r>
                      <a:endParaRPr lang="en-GB" sz="1200" dirty="0"/>
                    </a:p>
                  </a:txBody>
                  <a:tcPr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at</a:t>
                      </a:r>
                      <a:endParaRPr lang="en-GB" sz="1200" dirty="0"/>
                    </a:p>
                  </a:txBody>
                  <a:tcPr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mastering</a:t>
                      </a:r>
                      <a:endParaRPr lang="en-GB" sz="1100" dirty="0"/>
                    </a:p>
                  </a:txBody>
                  <a:tcPr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mastering</a:t>
                      </a:r>
                      <a:endParaRPr lang="en-GB" sz="1100" dirty="0"/>
                    </a:p>
                  </a:txBody>
                  <a:tcPr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exceptional</a:t>
                      </a:r>
                      <a:endParaRPr lang="en-GB" sz="1000" dirty="0"/>
                    </a:p>
                  </a:txBody>
                  <a:tcPr anchor="b">
                    <a:solidFill>
                      <a:srgbClr val="7030A0"/>
                    </a:solidFill>
                  </a:tcPr>
                </a:tc>
              </a:tr>
              <a:tr h="1936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 anchor="b"/>
                </a:tc>
              </a:tr>
              <a:tr h="256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&lt;25%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25-50%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50-75%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75-100%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100%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100 + 25%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omic Sans MS"/>
                          <a:ea typeface="Calibri"/>
                          <a:cs typeface="Times New Roman"/>
                        </a:rPr>
                        <a:t>100 + 50%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100 + 75%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omic Sans MS"/>
                          <a:ea typeface="Calibri"/>
                          <a:cs typeface="Times New Roman"/>
                        </a:rPr>
                        <a:t>exceptional</a:t>
                      </a: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671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Child 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Child B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Child 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Child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Tracking pupils: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285860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By End of Year:</a:t>
            </a:r>
            <a:endParaRPr lang="en-GB" dirty="0"/>
          </a:p>
        </p:txBody>
      </p:sp>
      <p:pic>
        <p:nvPicPr>
          <p:cNvPr id="6" name="Picture 5" descr="TG logo blu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643446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28596" y="1285861"/>
          <a:ext cx="8258202" cy="1405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578"/>
                <a:gridCol w="917578"/>
                <a:gridCol w="917578"/>
                <a:gridCol w="917578"/>
                <a:gridCol w="917578"/>
                <a:gridCol w="917578"/>
                <a:gridCol w="917578"/>
                <a:gridCol w="917578"/>
                <a:gridCol w="917578"/>
              </a:tblGrid>
              <a:tr h="442645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below</a:t>
                      </a:r>
                      <a:endParaRPr lang="en-GB" sz="1200" dirty="0"/>
                    </a:p>
                  </a:txBody>
                  <a:tcPr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below</a:t>
                      </a:r>
                      <a:endParaRPr lang="en-GB" sz="1200" dirty="0"/>
                    </a:p>
                  </a:txBody>
                  <a:tcPr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working</a:t>
                      </a:r>
                      <a:r>
                        <a:rPr lang="en-GB" dirty="0" smtClean="0"/>
                        <a:t> </a:t>
                      </a:r>
                      <a:r>
                        <a:rPr lang="en-GB" sz="1200" dirty="0" smtClean="0"/>
                        <a:t>towards</a:t>
                      </a:r>
                      <a:endParaRPr lang="en-GB" sz="1200" dirty="0"/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working towards</a:t>
                      </a:r>
                      <a:endParaRPr lang="en-GB" sz="1200" dirty="0"/>
                    </a:p>
                  </a:txBody>
                  <a:tcPr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at</a:t>
                      </a:r>
                      <a:endParaRPr lang="en-GB" sz="1200" dirty="0"/>
                    </a:p>
                  </a:txBody>
                  <a:tcPr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at</a:t>
                      </a:r>
                      <a:endParaRPr lang="en-GB" sz="1200" dirty="0"/>
                    </a:p>
                  </a:txBody>
                  <a:tcPr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mastering</a:t>
                      </a:r>
                      <a:endParaRPr lang="en-GB" sz="1100" dirty="0"/>
                    </a:p>
                  </a:txBody>
                  <a:tcPr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mastering</a:t>
                      </a:r>
                      <a:endParaRPr lang="en-GB" sz="1100" dirty="0"/>
                    </a:p>
                  </a:txBody>
                  <a:tcPr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exceptional</a:t>
                      </a:r>
                      <a:endParaRPr lang="en-GB" sz="1000" dirty="0"/>
                    </a:p>
                  </a:txBody>
                  <a:tcPr anchor="b">
                    <a:solidFill>
                      <a:srgbClr val="7030A0"/>
                    </a:solidFill>
                  </a:tcPr>
                </a:tc>
              </a:tr>
              <a:tr h="295096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 anchor="b"/>
                </a:tc>
              </a:tr>
              <a:tr h="3959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&lt;25%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25-50%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50-75%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75-100%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100%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100 + 25%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omic Sans MS"/>
                          <a:ea typeface="Calibri"/>
                          <a:cs typeface="Times New Roman"/>
                        </a:rPr>
                        <a:t>100 + 50%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100 + 75%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omic Sans MS"/>
                          <a:ea typeface="Calibri"/>
                          <a:cs typeface="Times New Roman"/>
                        </a:rPr>
                        <a:t>exceptional</a:t>
                      </a: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3643314"/>
            <a:ext cx="8258204" cy="71438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Have we addressed the issues?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428596" y="4071942"/>
            <a:ext cx="82153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Over complicated </a:t>
            </a:r>
          </a:p>
          <a:p>
            <a:r>
              <a:rPr lang="en-GB" sz="2800" dirty="0" smtClean="0"/>
              <a:t>Too focused on moving up – not enough depth</a:t>
            </a:r>
          </a:p>
          <a:p>
            <a:r>
              <a:rPr lang="en-GB" sz="2800" dirty="0" smtClean="0"/>
              <a:t>Low attainment hidden behind ‘progress’ 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292803"/>
          </a:xfrm>
        </p:spPr>
        <p:txBody>
          <a:bodyPr/>
          <a:lstStyle/>
          <a:p>
            <a:r>
              <a:rPr lang="en-GB" dirty="0" smtClean="0"/>
              <a:t>More challenging level of understanding in each year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347046"/>
          </a:xfrm>
        </p:spPr>
        <p:txBody>
          <a:bodyPr>
            <a:normAutofit/>
          </a:bodyPr>
          <a:lstStyle/>
          <a:p>
            <a:r>
              <a:rPr lang="en-GB" dirty="0" smtClean="0"/>
              <a:t>What does this mean for your child?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00100" y="2714620"/>
          <a:ext cx="6786610" cy="31432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93305"/>
                <a:gridCol w="3393305"/>
              </a:tblGrid>
              <a:tr h="62865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Old curriculum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New curriculum</a:t>
                      </a:r>
                      <a:endParaRPr lang="en-GB" dirty="0"/>
                    </a:p>
                  </a:txBody>
                  <a:tcPr/>
                </a:tc>
              </a:tr>
              <a:tr h="62865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below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significantly below</a:t>
                      </a:r>
                      <a:endParaRPr lang="en-GB" dirty="0"/>
                    </a:p>
                  </a:txBody>
                  <a:tcPr/>
                </a:tc>
              </a:tr>
              <a:tr h="62865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below </a:t>
                      </a:r>
                      <a:endParaRPr lang="en-GB" dirty="0"/>
                    </a:p>
                  </a:txBody>
                  <a:tcPr/>
                </a:tc>
              </a:tr>
              <a:tr h="62865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above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at</a:t>
                      </a:r>
                      <a:endParaRPr lang="en-GB" dirty="0"/>
                    </a:p>
                  </a:txBody>
                  <a:tcPr/>
                </a:tc>
              </a:tr>
              <a:tr h="62865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Significantly above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above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2"/>
              </a:rPr>
              <a:t>Tim Oates explains ‘Assessment without Levels’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Year Two and Six SATs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000240"/>
            <a:ext cx="8229600" cy="4525963"/>
          </a:xfrm>
        </p:spPr>
        <p:txBody>
          <a:bodyPr/>
          <a:lstStyle/>
          <a:p>
            <a:r>
              <a:rPr lang="en-GB" dirty="0" smtClean="0"/>
              <a:t>26</a:t>
            </a:r>
            <a:r>
              <a:rPr lang="en-GB" baseline="30000" dirty="0" smtClean="0"/>
              <a:t>th</a:t>
            </a:r>
            <a:r>
              <a:rPr lang="en-GB" dirty="0" smtClean="0"/>
              <a:t> in the International PISA tests</a:t>
            </a:r>
          </a:p>
          <a:p>
            <a:r>
              <a:rPr lang="en-GB" dirty="0" smtClean="0"/>
              <a:t>Primary not adequately preparing for Secondary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Curriculum 2014 – why?</a:t>
            </a:r>
            <a:endParaRPr lang="en-GB" dirty="0"/>
          </a:p>
        </p:txBody>
      </p:sp>
      <p:pic>
        <p:nvPicPr>
          <p:cNvPr id="4" name="Picture 3" descr="TG logo blu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643446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Over complicated </a:t>
            </a:r>
          </a:p>
          <a:p>
            <a:r>
              <a:rPr lang="en-GB" dirty="0" smtClean="0"/>
              <a:t>Too focused on moving upwards – not enough </a:t>
            </a:r>
            <a:r>
              <a:rPr lang="en-GB" dirty="0" smtClean="0"/>
              <a:t>depth or ‘mastery’</a:t>
            </a:r>
            <a:endParaRPr lang="en-GB" dirty="0" smtClean="0"/>
          </a:p>
          <a:p>
            <a:r>
              <a:rPr lang="en-GB" dirty="0" smtClean="0"/>
              <a:t>Not challenging enough</a:t>
            </a:r>
          </a:p>
          <a:p>
            <a:r>
              <a:rPr lang="en-GB" dirty="0" smtClean="0"/>
              <a:t>Low attainment hidden behind ‘progress’ 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Assessing without Levels – why?</a:t>
            </a:r>
            <a:endParaRPr lang="en-GB" dirty="0"/>
          </a:p>
        </p:txBody>
      </p:sp>
      <p:pic>
        <p:nvPicPr>
          <p:cNvPr id="4" name="Picture 3" descr="TG logo blu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643446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administrator\Local Settings\Temporary Internet Files\Content.IE5\IDJZKQEK\Beech_Tree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3929066"/>
            <a:ext cx="3071834" cy="28896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543956" cy="511017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External testing: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Baseline on entry to Reception</a:t>
            </a:r>
          </a:p>
          <a:p>
            <a:r>
              <a:rPr lang="en-GB" dirty="0" smtClean="0"/>
              <a:t>Year One Phonics Screening</a:t>
            </a:r>
          </a:p>
          <a:p>
            <a:r>
              <a:rPr lang="en-GB" dirty="0" smtClean="0"/>
              <a:t>Year Two &amp; Six tests in: </a:t>
            </a:r>
          </a:p>
          <a:p>
            <a:pPr>
              <a:buNone/>
            </a:pPr>
            <a:r>
              <a:rPr lang="en-GB" dirty="0" smtClean="0"/>
              <a:t>R</a:t>
            </a:r>
            <a:r>
              <a:rPr lang="en-GB" dirty="0" smtClean="0"/>
              <a:t>eading</a:t>
            </a:r>
            <a:r>
              <a:rPr lang="en-GB" dirty="0" smtClean="0"/>
              <a:t>,  </a:t>
            </a:r>
          </a:p>
          <a:p>
            <a:pPr>
              <a:buNone/>
            </a:pPr>
            <a:r>
              <a:rPr lang="en-GB" dirty="0" smtClean="0"/>
              <a:t>G</a:t>
            </a:r>
            <a:r>
              <a:rPr lang="en-GB" dirty="0" smtClean="0"/>
              <a:t>rammar</a:t>
            </a:r>
            <a:r>
              <a:rPr lang="en-GB" dirty="0" smtClean="0"/>
              <a:t>, </a:t>
            </a:r>
            <a:r>
              <a:rPr lang="en-GB" dirty="0" smtClean="0"/>
              <a:t>P</a:t>
            </a:r>
            <a:r>
              <a:rPr lang="en-GB" dirty="0" smtClean="0"/>
              <a:t>unctuation </a:t>
            </a:r>
            <a:r>
              <a:rPr lang="en-GB" dirty="0" smtClean="0"/>
              <a:t>and </a:t>
            </a:r>
            <a:r>
              <a:rPr lang="en-GB" dirty="0" smtClean="0"/>
              <a:t>Spelling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M</a:t>
            </a:r>
            <a:r>
              <a:rPr lang="en-GB" dirty="0" smtClean="0"/>
              <a:t>athematics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Writing tested in Year Two, teacher assessed in Year Six</a:t>
            </a:r>
          </a:p>
          <a:p>
            <a:pPr>
              <a:buNone/>
            </a:pPr>
            <a:r>
              <a:rPr lang="en-GB" dirty="0" smtClean="0"/>
              <a:t>Science sampling at Year Six, teacher assessed at Year Two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Assessing without Levels – how?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285860"/>
            <a:ext cx="6715172" cy="4389120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Internal testing and assessment: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err="1" smtClean="0"/>
              <a:t>Termly</a:t>
            </a:r>
            <a:r>
              <a:rPr lang="en-GB" dirty="0" smtClean="0"/>
              <a:t> tests in:</a:t>
            </a:r>
          </a:p>
          <a:p>
            <a:pPr>
              <a:buNone/>
            </a:pPr>
            <a:r>
              <a:rPr lang="en-GB" dirty="0" smtClean="0"/>
              <a:t>Reading</a:t>
            </a:r>
          </a:p>
          <a:p>
            <a:pPr>
              <a:buNone/>
            </a:pPr>
            <a:r>
              <a:rPr lang="en-GB" dirty="0" smtClean="0"/>
              <a:t>Grammar, </a:t>
            </a:r>
            <a:r>
              <a:rPr lang="en-GB" dirty="0" smtClean="0"/>
              <a:t>Punctuation </a:t>
            </a:r>
            <a:r>
              <a:rPr lang="en-GB" dirty="0" smtClean="0"/>
              <a:t>and </a:t>
            </a:r>
            <a:r>
              <a:rPr lang="en-GB" dirty="0" smtClean="0"/>
              <a:t>Spelling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Mathematics</a:t>
            </a:r>
            <a:endParaRPr lang="en-GB" dirty="0" smtClean="0"/>
          </a:p>
          <a:p>
            <a:pPr>
              <a:buNone/>
            </a:pPr>
            <a:r>
              <a:rPr lang="en-GB" dirty="0" smtClean="0"/>
              <a:t>Writing</a:t>
            </a:r>
          </a:p>
          <a:p>
            <a:pPr>
              <a:buNone/>
            </a:pPr>
            <a:r>
              <a:rPr lang="en-GB" dirty="0" smtClean="0"/>
              <a:t>Teacher assessment for all </a:t>
            </a:r>
            <a:r>
              <a:rPr lang="en-GB" dirty="0" smtClean="0"/>
              <a:t>other subjects</a:t>
            </a:r>
            <a:endParaRPr lang="en-GB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Assessing without Levels – how?</a:t>
            </a:r>
            <a:endParaRPr lang="en-GB" dirty="0"/>
          </a:p>
        </p:txBody>
      </p:sp>
      <p:pic>
        <p:nvPicPr>
          <p:cNvPr id="4" name="Picture 3" descr="TG logo blu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643446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43182"/>
            <a:ext cx="8229600" cy="3681418"/>
          </a:xfrm>
        </p:spPr>
        <p:txBody>
          <a:bodyPr/>
          <a:lstStyle/>
          <a:p>
            <a:r>
              <a:rPr lang="en-GB" dirty="0" smtClean="0"/>
              <a:t>Each school to develop own systems</a:t>
            </a:r>
          </a:p>
          <a:p>
            <a:r>
              <a:rPr lang="en-GB" dirty="0" smtClean="0"/>
              <a:t>Moderation between schools for consistency</a:t>
            </a:r>
          </a:p>
          <a:p>
            <a:r>
              <a:rPr lang="en-GB" dirty="0" smtClean="0"/>
              <a:t>‘At’, ‘above’, ‘below’ </a:t>
            </a:r>
            <a:r>
              <a:rPr lang="en-GB" dirty="0" smtClean="0"/>
              <a:t>end of year </a:t>
            </a:r>
            <a:r>
              <a:rPr lang="en-GB" dirty="0" smtClean="0"/>
              <a:t>expectations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How will this be measured and reported?</a:t>
            </a:r>
            <a:endParaRPr lang="en-GB" dirty="0"/>
          </a:p>
        </p:txBody>
      </p:sp>
      <p:pic>
        <p:nvPicPr>
          <p:cNvPr id="4" name="Picture 3" descr="TG logo blu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643446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158" y="2000240"/>
          <a:ext cx="8258202" cy="177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578"/>
                <a:gridCol w="917578"/>
                <a:gridCol w="917578"/>
                <a:gridCol w="917578"/>
                <a:gridCol w="917578"/>
                <a:gridCol w="917578"/>
                <a:gridCol w="917578"/>
                <a:gridCol w="917578"/>
                <a:gridCol w="917578"/>
              </a:tblGrid>
              <a:tr h="28652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below</a:t>
                      </a:r>
                      <a:endParaRPr lang="en-GB" sz="1200" dirty="0"/>
                    </a:p>
                  </a:txBody>
                  <a:tcPr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below</a:t>
                      </a:r>
                      <a:endParaRPr lang="en-GB" sz="1200" dirty="0"/>
                    </a:p>
                  </a:txBody>
                  <a:tcPr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working</a:t>
                      </a:r>
                      <a:r>
                        <a:rPr lang="en-GB" dirty="0" smtClean="0"/>
                        <a:t> </a:t>
                      </a:r>
                      <a:r>
                        <a:rPr lang="en-GB" sz="1200" dirty="0" smtClean="0"/>
                        <a:t>towards</a:t>
                      </a:r>
                      <a:endParaRPr lang="en-GB" sz="1200" dirty="0"/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working towards</a:t>
                      </a:r>
                      <a:endParaRPr lang="en-GB" sz="1200" dirty="0"/>
                    </a:p>
                  </a:txBody>
                  <a:tcPr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at</a:t>
                      </a:r>
                      <a:endParaRPr lang="en-GB" sz="1200" dirty="0"/>
                    </a:p>
                  </a:txBody>
                  <a:tcPr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at</a:t>
                      </a:r>
                      <a:endParaRPr lang="en-GB" sz="1200" dirty="0"/>
                    </a:p>
                  </a:txBody>
                  <a:tcPr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mastering</a:t>
                      </a:r>
                      <a:endParaRPr lang="en-GB" sz="1100" dirty="0"/>
                    </a:p>
                  </a:txBody>
                  <a:tcPr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mastering</a:t>
                      </a:r>
                      <a:endParaRPr lang="en-GB" sz="1100" dirty="0"/>
                    </a:p>
                  </a:txBody>
                  <a:tcPr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exceptional</a:t>
                      </a:r>
                      <a:endParaRPr lang="en-GB" sz="1000" dirty="0"/>
                    </a:p>
                  </a:txBody>
                  <a:tcPr anchor="b">
                    <a:solidFill>
                      <a:srgbClr val="7030A0"/>
                    </a:solidFill>
                  </a:tcPr>
                </a:tc>
              </a:tr>
              <a:tr h="1936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 anchor="b"/>
                </a:tc>
              </a:tr>
              <a:tr h="256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&lt;25%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25-50%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50-75%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75-100%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100%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100 + 25%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omic Sans MS"/>
                          <a:ea typeface="Calibri"/>
                          <a:cs typeface="Times New Roman"/>
                        </a:rPr>
                        <a:t>100 + 50%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100 + 75%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omic Sans MS"/>
                          <a:ea typeface="Calibri"/>
                          <a:cs typeface="Times New Roman"/>
                        </a:rPr>
                        <a:t>exceptional</a:t>
                      </a: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671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Twiss</a:t>
            </a:r>
            <a:r>
              <a:rPr lang="en-GB" dirty="0" smtClean="0"/>
              <a:t> Green’s system:</a:t>
            </a:r>
            <a:endParaRPr lang="en-GB" dirty="0"/>
          </a:p>
        </p:txBody>
      </p:sp>
      <p:pic>
        <p:nvPicPr>
          <p:cNvPr id="4" name="Picture 3" descr="TG logo blu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643446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158" y="2000240"/>
          <a:ext cx="8258202" cy="177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578"/>
                <a:gridCol w="917578"/>
                <a:gridCol w="917578"/>
                <a:gridCol w="917578"/>
                <a:gridCol w="917578"/>
                <a:gridCol w="917578"/>
                <a:gridCol w="917578"/>
                <a:gridCol w="917578"/>
                <a:gridCol w="917578"/>
              </a:tblGrid>
              <a:tr h="286527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below</a:t>
                      </a:r>
                      <a:endParaRPr lang="en-GB" sz="1200" dirty="0"/>
                    </a:p>
                  </a:txBody>
                  <a:tcPr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below</a:t>
                      </a:r>
                      <a:endParaRPr lang="en-GB" sz="1200" dirty="0"/>
                    </a:p>
                  </a:txBody>
                  <a:tcPr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working</a:t>
                      </a:r>
                      <a:r>
                        <a:rPr lang="en-GB" dirty="0" smtClean="0"/>
                        <a:t> </a:t>
                      </a:r>
                      <a:r>
                        <a:rPr lang="en-GB" sz="1200" dirty="0" smtClean="0"/>
                        <a:t>towards</a:t>
                      </a:r>
                      <a:endParaRPr lang="en-GB" sz="1200" dirty="0"/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working towards</a:t>
                      </a:r>
                      <a:endParaRPr lang="en-GB" sz="1200" dirty="0"/>
                    </a:p>
                  </a:txBody>
                  <a:tcPr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at</a:t>
                      </a:r>
                      <a:endParaRPr lang="en-GB" sz="1200" dirty="0"/>
                    </a:p>
                  </a:txBody>
                  <a:tcPr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at</a:t>
                      </a:r>
                      <a:endParaRPr lang="en-GB" sz="1200" dirty="0"/>
                    </a:p>
                  </a:txBody>
                  <a:tcPr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mastering</a:t>
                      </a:r>
                      <a:endParaRPr lang="en-GB" sz="1100" dirty="0"/>
                    </a:p>
                  </a:txBody>
                  <a:tcPr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mastering</a:t>
                      </a:r>
                      <a:endParaRPr lang="en-GB" sz="1100" dirty="0"/>
                    </a:p>
                  </a:txBody>
                  <a:tcPr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exceptional</a:t>
                      </a:r>
                      <a:endParaRPr lang="en-GB" sz="1000" dirty="0"/>
                    </a:p>
                  </a:txBody>
                  <a:tcPr anchor="b">
                    <a:solidFill>
                      <a:srgbClr val="7030A0"/>
                    </a:solidFill>
                  </a:tcPr>
                </a:tc>
              </a:tr>
              <a:tr h="193671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 anchor="b"/>
                </a:tc>
              </a:tr>
              <a:tr h="2562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&lt;25%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25-50%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50-75%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75-100%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100%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100 + 25%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omic Sans MS"/>
                          <a:ea typeface="Calibri"/>
                          <a:cs typeface="Times New Roman"/>
                        </a:rPr>
                        <a:t>100 + 50%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100 + 75%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omic Sans MS"/>
                          <a:ea typeface="Calibri"/>
                          <a:cs typeface="Times New Roman"/>
                        </a:rPr>
                        <a:t>exceptional</a:t>
                      </a: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3671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Child 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Child B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Child 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Child 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143000"/>
          </a:xfrm>
        </p:spPr>
        <p:txBody>
          <a:bodyPr/>
          <a:lstStyle/>
          <a:p>
            <a:r>
              <a:rPr lang="en-GB" dirty="0" smtClean="0"/>
              <a:t>Tracking pupils: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35729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By Christmas:</a:t>
            </a:r>
            <a:endParaRPr lang="en-GB" dirty="0"/>
          </a:p>
        </p:txBody>
      </p:sp>
      <p:pic>
        <p:nvPicPr>
          <p:cNvPr id="6" name="Picture 5" descr="TG logo blu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643446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57158" y="2000241"/>
          <a:ext cx="8258202" cy="1897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7578"/>
                <a:gridCol w="917578"/>
                <a:gridCol w="917578"/>
                <a:gridCol w="917578"/>
                <a:gridCol w="917578"/>
                <a:gridCol w="917578"/>
                <a:gridCol w="917578"/>
                <a:gridCol w="917578"/>
                <a:gridCol w="917578"/>
              </a:tblGrid>
              <a:tr h="538683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below</a:t>
                      </a:r>
                      <a:endParaRPr lang="en-GB" sz="1200" dirty="0"/>
                    </a:p>
                  </a:txBody>
                  <a:tcPr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below</a:t>
                      </a:r>
                      <a:endParaRPr lang="en-GB" sz="1200" dirty="0"/>
                    </a:p>
                  </a:txBody>
                  <a:tcPr anchor="b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working</a:t>
                      </a:r>
                      <a:r>
                        <a:rPr lang="en-GB" dirty="0" smtClean="0"/>
                        <a:t> </a:t>
                      </a:r>
                      <a:r>
                        <a:rPr lang="en-GB" sz="1200" dirty="0" smtClean="0"/>
                        <a:t>towards</a:t>
                      </a:r>
                      <a:endParaRPr lang="en-GB" sz="1200" dirty="0"/>
                    </a:p>
                  </a:txBody>
                  <a:tcPr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working towards</a:t>
                      </a:r>
                      <a:endParaRPr lang="en-GB" sz="1200" dirty="0"/>
                    </a:p>
                  </a:txBody>
                  <a:tcPr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at</a:t>
                      </a:r>
                      <a:endParaRPr lang="en-GB" sz="1200" dirty="0"/>
                    </a:p>
                  </a:txBody>
                  <a:tcPr anchor="b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at</a:t>
                      </a:r>
                      <a:endParaRPr lang="en-GB" sz="1200" dirty="0"/>
                    </a:p>
                  </a:txBody>
                  <a:tcPr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mastering</a:t>
                      </a:r>
                      <a:endParaRPr lang="en-GB" sz="1100" dirty="0"/>
                    </a:p>
                  </a:txBody>
                  <a:tcPr anchor="b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 smtClean="0"/>
                        <a:t>mastering</a:t>
                      </a:r>
                      <a:endParaRPr lang="en-GB" sz="1100" dirty="0"/>
                    </a:p>
                  </a:txBody>
                  <a:tcPr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dirty="0" smtClean="0"/>
                        <a:t>exceptional</a:t>
                      </a:r>
                      <a:endParaRPr lang="en-GB" sz="1000" dirty="0"/>
                    </a:p>
                  </a:txBody>
                  <a:tcPr anchor="b">
                    <a:solidFill>
                      <a:srgbClr val="7030A0"/>
                    </a:solidFill>
                  </a:tcPr>
                </a:tc>
              </a:tr>
              <a:tr h="359122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6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</a:t>
                      </a:r>
                      <a:endParaRPr lang="en-GB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9</a:t>
                      </a:r>
                      <a:endParaRPr lang="en-GB" dirty="0"/>
                    </a:p>
                  </a:txBody>
                  <a:tcPr anchor="b"/>
                </a:tc>
              </a:tr>
              <a:tr h="467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&lt;25%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25-50%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50-75%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75-100%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100%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100 + 25%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latin typeface="Comic Sans MS"/>
                          <a:ea typeface="Calibri"/>
                          <a:cs typeface="Times New Roman"/>
                        </a:rPr>
                        <a:t>100 + 50%</a:t>
                      </a:r>
                      <a:endParaRPr lang="en-GB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latin typeface="Comic Sans MS"/>
                          <a:ea typeface="Calibri"/>
                          <a:cs typeface="Times New Roman"/>
                        </a:rPr>
                        <a:t>100 + 75%</a:t>
                      </a:r>
                      <a:endParaRPr lang="en-GB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latin typeface="Comic Sans MS"/>
                          <a:ea typeface="Calibri"/>
                          <a:cs typeface="Times New Roman"/>
                        </a:rPr>
                        <a:t>exceptional</a:t>
                      </a:r>
                      <a:endParaRPr lang="en-GB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2413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Child A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Child B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Child C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Child 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Tracking pupils: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142976" y="135729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By Easter:</a:t>
            </a:r>
            <a:endParaRPr lang="en-GB" dirty="0"/>
          </a:p>
        </p:txBody>
      </p:sp>
      <p:pic>
        <p:nvPicPr>
          <p:cNvPr id="6" name="Picture 5" descr="TG logo blue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643446"/>
            <a:ext cx="192882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</TotalTime>
  <Words>507</Words>
  <Application>Microsoft Office PowerPoint</Application>
  <PresentationFormat>On-screen Show (4:3)</PresentationFormat>
  <Paragraphs>210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Assessment Information Evening </vt:lpstr>
      <vt:lpstr>Curriculum 2014 – why?</vt:lpstr>
      <vt:lpstr>Assessing without Levels – why?</vt:lpstr>
      <vt:lpstr>Assessing without Levels – how?</vt:lpstr>
      <vt:lpstr>Assessing without Levels – how?</vt:lpstr>
      <vt:lpstr>How will this be measured and reported?</vt:lpstr>
      <vt:lpstr>Twiss Green’s system:</vt:lpstr>
      <vt:lpstr>Tracking pupils:</vt:lpstr>
      <vt:lpstr>Tracking pupils:</vt:lpstr>
      <vt:lpstr>Tracking pupils:</vt:lpstr>
      <vt:lpstr>Have we addressed the issues? </vt:lpstr>
      <vt:lpstr>What does this mean for your child?</vt:lpstr>
      <vt:lpstr>Slide 13</vt:lpstr>
      <vt:lpstr>Questions?</vt:lpstr>
      <vt:lpstr>Year Two and Six SATs 2015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Parent’s Information Evening </dc:title>
  <dc:creator>Fuller</dc:creator>
  <cp:lastModifiedBy>administrator</cp:lastModifiedBy>
  <cp:revision>23</cp:revision>
  <dcterms:created xsi:type="dcterms:W3CDTF">2015-03-01T10:34:31Z</dcterms:created>
  <dcterms:modified xsi:type="dcterms:W3CDTF">2015-03-11T14:39:49Z</dcterms:modified>
</cp:coreProperties>
</file>