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Comic Sans MS" panose="030F0902030302020204" pitchFamily="66" charset="0"/>
      <p:regular r:id="rId24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1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1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2" name="Google Shape;162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Google Shape;98;p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0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Google Shape;106;p1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1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/>
          <p:nvPr/>
        </p:nvSpPr>
        <p:spPr>
          <a:xfrm>
            <a:off x="1625600" y="508000"/>
            <a:ext cx="4551680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 for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Mastery 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7280" y="325120"/>
            <a:ext cx="4938607" cy="6238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title"/>
          </p:nvPr>
        </p:nvSpPr>
        <p:spPr>
          <a:xfrm>
            <a:off x="2592925" y="0"/>
            <a:ext cx="8911687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Verdana"/>
              <a:buNone/>
            </a:pPr>
            <a:r>
              <a:rPr lang="en-US" sz="48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CPA Approach</a:t>
            </a:r>
            <a:endParaRPr sz="48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body" idx="1"/>
          </p:nvPr>
        </p:nvSpPr>
        <p:spPr>
          <a:xfrm>
            <a:off x="1584960" y="1158240"/>
            <a:ext cx="4958080" cy="530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•"/>
            </a:pPr>
            <a:r>
              <a:rPr lang="en-US" sz="3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Concrete representation</a:t>
            </a:r>
            <a:endParaRPr sz="36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•"/>
            </a:pPr>
            <a:r>
              <a:rPr lang="en-US" sz="3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active stage - a child is first introduced to an idea or a skill by acting it out with real objects. ‘Hands on‘</a:t>
            </a:r>
            <a:br>
              <a:rPr lang="en-US" sz="3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6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5" name="Google Shape;24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3620" y="1940560"/>
            <a:ext cx="4381500" cy="32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>
            <a:spLocks noGrp="1"/>
          </p:cNvSpPr>
          <p:nvPr>
            <p:ph type="body" idx="1"/>
          </p:nvPr>
        </p:nvSpPr>
        <p:spPr>
          <a:xfrm>
            <a:off x="2589212" y="426720"/>
            <a:ext cx="5010468" cy="615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•"/>
            </a:pPr>
            <a:r>
              <a:rPr lang="en-US" sz="3600" b="1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Pictorial representation</a:t>
            </a:r>
            <a:endParaRPr sz="36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•"/>
            </a:pPr>
            <a:r>
              <a:rPr lang="en-US" sz="36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The child can now relate the ‘hands on’ to representations, such as a diagram, picture of the problem or a bar model.</a:t>
            </a:r>
            <a:endParaRPr sz="36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1" name="Google Shape;25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4346" y="3180945"/>
            <a:ext cx="4356100" cy="360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0449" y="-1621"/>
            <a:ext cx="4259997" cy="3182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>
            <a:spLocks noGrp="1"/>
          </p:cNvSpPr>
          <p:nvPr>
            <p:ph type="body" idx="1"/>
          </p:nvPr>
        </p:nvSpPr>
        <p:spPr>
          <a:xfrm>
            <a:off x="1239520" y="182880"/>
            <a:ext cx="4409440" cy="6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•"/>
            </a:pPr>
            <a:r>
              <a:rPr lang="en-US" sz="3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Abstract representation</a:t>
            </a:r>
            <a:endParaRPr sz="36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•"/>
            </a:pPr>
            <a:r>
              <a:rPr lang="en-US" sz="3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symbolic stage - a child is now capable of representing problems by using mathematical notation. E.g 6+4=10</a:t>
            </a:r>
            <a:br>
              <a:rPr lang="en-US" sz="3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3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6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8" name="Google Shape;25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927" y="1206230"/>
            <a:ext cx="6404284" cy="4280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Verdana"/>
              <a:buNone/>
            </a:pPr>
            <a:r>
              <a:rPr lang="en-US" sz="48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In Summary</a:t>
            </a:r>
            <a:endParaRPr sz="48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33"/>
          <p:cNvSpPr txBox="1">
            <a:spLocks noGrp="1"/>
          </p:cNvSpPr>
          <p:nvPr>
            <p:ph type="body" idx="1"/>
          </p:nvPr>
        </p:nvSpPr>
        <p:spPr>
          <a:xfrm>
            <a:off x="2589212" y="1629103"/>
            <a:ext cx="8915400" cy="480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All classes will receive a practical and well-pitched curriculum. </a:t>
            </a:r>
            <a:endParaRPr sz="28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Teaching will be consistent across the school. </a:t>
            </a:r>
            <a:endParaRPr sz="28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We will continue to develop our Maths teaching through involvement with the local Maths Hub. 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Our children will become successful mathematical thinkers who enjoy the challenge of mathematical activities.</a:t>
            </a:r>
            <a:br>
              <a:rPr lang="en-US" sz="3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6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body" idx="1"/>
          </p:nvPr>
        </p:nvSpPr>
        <p:spPr>
          <a:xfrm>
            <a:off x="2589212" y="1036320"/>
            <a:ext cx="8915400" cy="4874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Char char="•"/>
            </a:pPr>
            <a:r>
              <a:rPr lang="en-US" sz="40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The 2014 National Curriculum for mathematics has been designed to raise standards in mathematics, with the aim that the large majority of pupils will achieve mastery of the subject. </a:t>
            </a:r>
            <a:endParaRPr/>
          </a:p>
          <a:p>
            <a:pPr marL="342900" marR="0" lvl="0" indent="-88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None/>
            </a:pPr>
            <a:endParaRPr sz="40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2174240" y="1524000"/>
            <a:ext cx="9330372" cy="438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New Curriculum and Ofsted framework were introduced in 2014, and we wanted to provide the children with a ‘Mastery’ curriculum.</a:t>
            </a:r>
            <a:endParaRPr sz="28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The new curriculum places a high importance on mental maths skills and fluency of these.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The new curriculum also places a high importance on reasoning and problem solving skills.</a:t>
            </a:r>
            <a:endParaRPr sz="28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‘Mastery’ means doing fewer things in greater depth to ensure skills are learned. The new National Curriculum is a Mastery curriculum</a:t>
            </a:r>
            <a:endParaRPr sz="28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Verdana"/>
              <a:buNone/>
            </a:pPr>
            <a:r>
              <a:rPr lang="en-US" sz="40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New National Curriculum 2014</a:t>
            </a:r>
            <a:endParaRPr sz="40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Year 2: Show that addition of two numbers can be done in any order (commutative) and subtraction of one number from another cannot</a:t>
            </a:r>
            <a:endParaRPr/>
          </a:p>
        </p:txBody>
      </p:sp>
      <p:pic>
        <p:nvPicPr>
          <p:cNvPr id="186" name="Google Shape;186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245" y="1765016"/>
            <a:ext cx="9525046" cy="5092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Year 3: add and subtract numbers with up to three digits, using formal written methods of columnar addition and subtraction </a:t>
            </a:r>
            <a:br>
              <a:rPr lang="en-US" sz="24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2" name="Google Shape;192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71520" y="1783524"/>
            <a:ext cx="6851974" cy="507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98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60"/>
              <a:buFont typeface="Verdana"/>
              <a:buNone/>
            </a:pPr>
            <a:r>
              <a:rPr lang="en-US" sz="216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Year 5: Measure and calculate the perimeter of composite rectilinear shapes in centimetres and metres </a:t>
            </a:r>
            <a:br>
              <a:rPr lang="en-US" sz="216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16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8" name="Google Shape;198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21308" y="1537600"/>
            <a:ext cx="9083304" cy="53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Verdana"/>
              <a:buNone/>
            </a:pPr>
            <a:r>
              <a:rPr lang="en-US" sz="4000" b="0" i="0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Teaching for Mastery at TG </a:t>
            </a:r>
            <a:endParaRPr sz="4000" b="0" i="0" u="none" strike="noStrike" cap="none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1"/>
          </p:nvPr>
        </p:nvSpPr>
        <p:spPr>
          <a:xfrm>
            <a:off x="1544320" y="1402080"/>
            <a:ext cx="1028192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Gradual introduction of teaching for Mastery in </a:t>
            </a:r>
            <a:r>
              <a:rPr lang="en-US" sz="28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Maths</a:t>
            </a:r>
            <a:r>
              <a:rPr lang="en-US" sz="28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started  in 2014 and continues to date.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Main difference in teaching is that all children in a class are expected to be taught the same objectives.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Children who need extra help to ‘keep up’ are given immediate intervention.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Children who are quick at developing skills are given more demanding problem solving and reasoning questions.</a:t>
            </a:r>
            <a:endParaRPr dirty="0"/>
          </a:p>
          <a:p>
            <a:pPr marL="342900" marR="0" lvl="0" indent="-1651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Verdana"/>
              <a:buNone/>
            </a:pPr>
            <a:r>
              <a:rPr lang="en-US" sz="4000" b="0" i="0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TG Calculation policies</a:t>
            </a:r>
            <a:endParaRPr sz="4000" b="0" i="0" u="none" strike="noStrike" cap="none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0" name="Google Shape;210;p25"/>
          <p:cNvSpPr txBox="1">
            <a:spLocks noGrp="1"/>
          </p:cNvSpPr>
          <p:nvPr>
            <p:ph type="body" idx="1"/>
          </p:nvPr>
        </p:nvSpPr>
        <p:spPr>
          <a:xfrm>
            <a:off x="1544320" y="1402080"/>
            <a:ext cx="1028192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Many resources have been developed and used, the White Rose </a:t>
            </a:r>
            <a:r>
              <a:rPr lang="en-US" sz="24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Maths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resources  produced by the West Yorkshire </a:t>
            </a:r>
            <a:r>
              <a:rPr lang="en-US" sz="24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Maths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Hub being very effective.</a:t>
            </a:r>
            <a:endParaRPr sz="24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January 2017 (updated June 2018) we developed a new Twiss Green Calculation and Mental Calculation policy in line with Mastery teaching. (On the website) </a:t>
            </a:r>
            <a:endParaRPr dirty="0"/>
          </a:p>
          <a:p>
            <a:pPr marL="342900" marR="0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1" name="Google Shape;21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6085" y="4200000"/>
            <a:ext cx="3817566" cy="248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3651" y="4200000"/>
            <a:ext cx="3835560" cy="25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Verdana"/>
              <a:buNone/>
            </a:pPr>
            <a:r>
              <a:rPr lang="en-US" sz="48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Power Maths</a:t>
            </a:r>
            <a:endParaRPr sz="48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29"/>
          <p:cNvSpPr txBox="1">
            <a:spLocks noGrp="1"/>
          </p:cNvSpPr>
          <p:nvPr>
            <p:ph type="body" idx="1"/>
          </p:nvPr>
        </p:nvSpPr>
        <p:spPr>
          <a:xfrm>
            <a:off x="1605280" y="1905000"/>
            <a:ext cx="10078720" cy="465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The focus of the scheme is on teaching to mastery (complete understanding), by allowing enough time on a topic for a child to comprehend it thoroughly before moving on.</a:t>
            </a:r>
            <a:endParaRPr/>
          </a:p>
          <a:p>
            <a:pPr marL="342900" marR="0" lvl="0" indent="-1651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The programme emphasises problem-solving and pupils using their core skills to develop a relational understanding of mathematical concepts. It uses 3 key stages.</a:t>
            </a:r>
            <a:br>
              <a:rPr lang="en-US" sz="2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3962400" y="249936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Macintosh PowerPoint</Application>
  <PresentationFormat>Widescreen</PresentationFormat>
  <Paragraphs>45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Verdana</vt:lpstr>
      <vt:lpstr>Comic Sans MS</vt:lpstr>
      <vt:lpstr>Century Gothic</vt:lpstr>
      <vt:lpstr>Calibri</vt:lpstr>
      <vt:lpstr>Noto Sans Symbols</vt:lpstr>
      <vt:lpstr>Wisp</vt:lpstr>
      <vt:lpstr>PowerPoint Presentation</vt:lpstr>
      <vt:lpstr>PowerPoint Presentation</vt:lpstr>
      <vt:lpstr>New National Curriculum 2014</vt:lpstr>
      <vt:lpstr>Year 2: Show that addition of two numbers can be done in any order (commutative) and subtraction of one number from another cannot</vt:lpstr>
      <vt:lpstr>Year 3: add and subtract numbers with up to three digits, using formal written methods of columnar addition and subtraction  </vt:lpstr>
      <vt:lpstr>Year 5: Measure and calculate the perimeter of composite rectilinear shapes in centimetres and metres  </vt:lpstr>
      <vt:lpstr>Teaching for Mastery at TG </vt:lpstr>
      <vt:lpstr>TG Calculation policies</vt:lpstr>
      <vt:lpstr>Power Maths</vt:lpstr>
      <vt:lpstr>CPA Approach</vt:lpstr>
      <vt:lpstr>PowerPoint Presentation</vt:lpstr>
      <vt:lpstr>PowerPoint Presentation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Susan Sinclair</cp:lastModifiedBy>
  <cp:revision>1</cp:revision>
  <dcterms:modified xsi:type="dcterms:W3CDTF">2019-10-29T13:10:56Z</dcterms:modified>
</cp:coreProperties>
</file>